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401" r:id="rId2"/>
    <p:sldId id="392" r:id="rId3"/>
    <p:sldId id="256" r:id="rId4"/>
    <p:sldId id="393" r:id="rId5"/>
    <p:sldId id="358" r:id="rId6"/>
    <p:sldId id="281" r:id="rId7"/>
    <p:sldId id="360" r:id="rId8"/>
    <p:sldId id="361" r:id="rId9"/>
    <p:sldId id="362" r:id="rId10"/>
    <p:sldId id="367" r:id="rId11"/>
    <p:sldId id="364" r:id="rId12"/>
    <p:sldId id="395" r:id="rId13"/>
    <p:sldId id="363" r:id="rId14"/>
    <p:sldId id="365" r:id="rId15"/>
    <p:sldId id="366" r:id="rId16"/>
    <p:sldId id="396" r:id="rId17"/>
    <p:sldId id="368" r:id="rId18"/>
    <p:sldId id="398" r:id="rId19"/>
    <p:sldId id="397" r:id="rId20"/>
    <p:sldId id="370" r:id="rId21"/>
    <p:sldId id="399" r:id="rId22"/>
    <p:sldId id="372" r:id="rId23"/>
    <p:sldId id="280" r:id="rId24"/>
    <p:sldId id="400" r:id="rId25"/>
    <p:sldId id="355" r:id="rId26"/>
    <p:sldId id="382" r:id="rId27"/>
    <p:sldId id="374" r:id="rId28"/>
    <p:sldId id="394"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Quicksand" panose="020B0604020202020204" charset="0"/>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0093"/>
    <a:srgbClr val="F0EAF5"/>
    <a:srgbClr val="7030A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89240" autoAdjust="0"/>
  </p:normalViewPr>
  <p:slideViewPr>
    <p:cSldViewPr snapToGrid="0">
      <p:cViewPr varScale="1">
        <p:scale>
          <a:sx n="98" d="100"/>
          <a:sy n="98" d="100"/>
        </p:scale>
        <p:origin x="4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05C00-8ECB-4AE7-A837-2F296156E6A3}" type="datetimeFigureOut">
              <a:rPr lang="en-MY" smtClean="0"/>
              <a:t>21/2/2024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95A31-79A2-4A38-B28A-0575FAE0D82E}" type="slidenum">
              <a:rPr lang="en-MY" smtClean="0"/>
              <a:t>‹#›</a:t>
            </a:fld>
            <a:endParaRPr lang="en-MY"/>
          </a:p>
        </p:txBody>
      </p:sp>
    </p:spTree>
    <p:extLst>
      <p:ext uri="{BB962C8B-B14F-4D97-AF65-F5344CB8AC3E}">
        <p14:creationId xmlns:p14="http://schemas.microsoft.com/office/powerpoint/2010/main" val="3579172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thenounproject.com/kavya261990/collection/invoice" TargetMode="External"/><Relationship Id="rId3" Type="http://schemas.openxmlformats.org/officeDocument/2006/relationships/hyperlink" Target="https://thenounproject.com/smalllike" TargetMode="External"/><Relationship Id="rId7" Type="http://schemas.openxmlformats.org/officeDocument/2006/relationships/hyperlink" Target="https://thenounproject.com/kavya261990"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thenounproject.com/vendetusvectores/collection/water-and-drop" TargetMode="External"/><Relationship Id="rId11" Type="http://schemas.openxmlformats.org/officeDocument/2006/relationships/hyperlink" Target="https://www.chijournal.org/C375" TargetMode="External"/><Relationship Id="rId5" Type="http://schemas.openxmlformats.org/officeDocument/2006/relationships/hyperlink" Target="https://thenounproject.com/vendetusvectores" TargetMode="External"/><Relationship Id="rId10" Type="http://schemas.openxmlformats.org/officeDocument/2006/relationships/hyperlink" Target="https://www.pub.gov.sg/watersupply/singaporewaterstory" TargetMode="External"/><Relationship Id="rId4" Type="http://schemas.openxmlformats.org/officeDocument/2006/relationships/hyperlink" Target="https://thenounproject.com/smalllike/collection/rainy" TargetMode="External"/><Relationship Id="rId9" Type="http://schemas.openxmlformats.org/officeDocument/2006/relationships/hyperlink" Target="https://thenounproject.com/CarlosDias"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thenounproject.com/kavya261990/collection/invoice" TargetMode="External"/><Relationship Id="rId3" Type="http://schemas.openxmlformats.org/officeDocument/2006/relationships/hyperlink" Target="https://thenounproject.com/smalllike" TargetMode="External"/><Relationship Id="rId7" Type="http://schemas.openxmlformats.org/officeDocument/2006/relationships/hyperlink" Target="https://thenounproject.com/kavya261990"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thenounproject.com/vendetusvectores/collection/water-and-drop" TargetMode="External"/><Relationship Id="rId11" Type="http://schemas.openxmlformats.org/officeDocument/2006/relationships/hyperlink" Target="https://www.chijournal.org/C375" TargetMode="External"/><Relationship Id="rId5" Type="http://schemas.openxmlformats.org/officeDocument/2006/relationships/hyperlink" Target="https://thenounproject.com/vendetusvectores" TargetMode="External"/><Relationship Id="rId10" Type="http://schemas.openxmlformats.org/officeDocument/2006/relationships/hyperlink" Target="https://www.pub.gov.sg/watersupply/singaporewaterstory" TargetMode="External"/><Relationship Id="rId4" Type="http://schemas.openxmlformats.org/officeDocument/2006/relationships/hyperlink" Target="https://thenounproject.com/smalllike/collection/rainy" TargetMode="External"/><Relationship Id="rId9" Type="http://schemas.openxmlformats.org/officeDocument/2006/relationships/hyperlink" Target="https://thenounproject.com/CarlosDia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rreaproject.files.wordpress.com/2017/11/01-aarea-policy-brief-no-1-terraces-are-good-but-sometimes-sediment-traps-are-better.pdf"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researchgate.net/publication/311494714_Indigenous_Practices_of_Water_Management_for_Sustainable_Services_Case_of_Borana_and_Konso_Ethiopia"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reaproject.files.wordpress.com/2017/11/01-aarea-policy-brief-no-1-terraces-are-good-but-sometimes-sediment-traps-are-better.pdf"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researchgate.net/publication/311494714_Indigenous_Practices_of_Water_Management_for_Sustainable_Services_Case_of_Borana_and_Konso_Ethiopi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thenounproject.com/bfarias/collection/family-line-v2" TargetMode="External"/><Relationship Id="rId3" Type="http://schemas.openxmlformats.org/officeDocument/2006/relationships/hyperlink" Target="https://thenounproject.com/prosymbols" TargetMode="External"/><Relationship Id="rId7" Type="http://schemas.openxmlformats.org/officeDocument/2006/relationships/hyperlink" Target="https://thenounproject.com/bfarias"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thenounproject.com/Chamedesign/collection/industry" TargetMode="External"/><Relationship Id="rId5" Type="http://schemas.openxmlformats.org/officeDocument/2006/relationships/hyperlink" Target="https://thenounproject.com/Chamedesign" TargetMode="External"/><Relationship Id="rId4" Type="http://schemas.openxmlformats.org/officeDocument/2006/relationships/hyperlink" Target="https://thenounproject.com/prosymbols/collection/nature-landscapes-line-icons-pack"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freevectormaps.com/world-maps/WRLD-EPS-02-0007?ref=atr"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freevectormaps.com/?ref=at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Each resource includes:</a:t>
            </a:r>
          </a:p>
          <a:p>
            <a:pPr marL="171450" indent="-171450">
              <a:buFontTx/>
              <a:buChar char="-"/>
            </a:pPr>
            <a:r>
              <a:rPr lang="en-US" b="1" dirty="0"/>
              <a:t>Activate- </a:t>
            </a:r>
            <a:r>
              <a:rPr lang="en-US" dirty="0"/>
              <a:t>a starter, an introduction, a stimulus</a:t>
            </a:r>
          </a:p>
          <a:p>
            <a:pPr marL="171450" indent="-171450">
              <a:buFontTx/>
              <a:buChar char="-"/>
            </a:pPr>
            <a:r>
              <a:rPr lang="en-US" b="1" dirty="0"/>
              <a:t>Content- </a:t>
            </a:r>
            <a:r>
              <a:rPr lang="en-US" dirty="0"/>
              <a:t>The Geographical knowledge- supported by short activities, images, graphs, diagrams</a:t>
            </a:r>
          </a:p>
          <a:p>
            <a:pPr marL="171450" indent="-171450">
              <a:buFontTx/>
              <a:buChar char="-"/>
            </a:pPr>
            <a:r>
              <a:rPr lang="en-US" b="1" dirty="0"/>
              <a:t>Review- </a:t>
            </a:r>
            <a:r>
              <a:rPr lang="en-US" dirty="0"/>
              <a:t>a plenary, recall activity, AFL, knowledge check</a:t>
            </a:r>
          </a:p>
          <a:p>
            <a:pPr marL="171450" indent="-171450">
              <a:buFontTx/>
              <a:buChar char="-"/>
            </a:pPr>
            <a:r>
              <a:rPr lang="en-US" b="1" dirty="0"/>
              <a:t>Useful links- </a:t>
            </a:r>
            <a:r>
              <a:rPr lang="en-US" dirty="0"/>
              <a:t>to video clips, websites etc.</a:t>
            </a:r>
          </a:p>
          <a:p>
            <a:pPr marL="171450" indent="-171450">
              <a:buFontTx/>
              <a:buChar char="-"/>
            </a:pPr>
            <a:endParaRPr lang="en-US" dirty="0"/>
          </a:p>
          <a:p>
            <a:pPr marL="0" indent="0">
              <a:buFontTx/>
              <a:buNone/>
            </a:pPr>
            <a:r>
              <a:rPr lang="en-US" b="1" dirty="0"/>
              <a:t>Font used: Google Quicksand: </a:t>
            </a:r>
            <a:r>
              <a:rPr lang="en-US" dirty="0"/>
              <a:t>https://fonts.google.com/specimen/Quicksand</a:t>
            </a:r>
          </a:p>
          <a:p>
            <a:endParaRPr lang="en-US" dirty="0"/>
          </a:p>
        </p:txBody>
      </p:sp>
      <p:sp>
        <p:nvSpPr>
          <p:cNvPr id="4" name="Slide Number Placeholder 3"/>
          <p:cNvSpPr>
            <a:spLocks noGrp="1"/>
          </p:cNvSpPr>
          <p:nvPr>
            <p:ph type="sldNum" sz="quarter" idx="5"/>
          </p:nvPr>
        </p:nvSpPr>
        <p:spPr/>
        <p:txBody>
          <a:bodyPr/>
          <a:lstStyle/>
          <a:p>
            <a:fld id="{8A24689E-4345-424E-A4EC-709A3B25667A}" type="slidenum">
              <a:rPr lang="en-US" smtClean="0"/>
              <a:t>2</a:t>
            </a:fld>
            <a:endParaRPr lang="en-US"/>
          </a:p>
        </p:txBody>
      </p:sp>
    </p:spTree>
    <p:extLst>
      <p:ext uri="{BB962C8B-B14F-4D97-AF65-F5344CB8AC3E}">
        <p14:creationId xmlns:p14="http://schemas.microsoft.com/office/powerpoint/2010/main" val="1585881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Noun project Images:</a:t>
            </a:r>
          </a:p>
          <a:p>
            <a:r>
              <a:rPr lang="en-US" sz="1200" b="0" i="0" kern="1200" dirty="0">
                <a:solidFill>
                  <a:schemeClr val="tx1"/>
                </a:solidFill>
                <a:effectLst/>
                <a:latin typeface="+mn-lt"/>
                <a:ea typeface="+mn-ea"/>
                <a:cs typeface="+mn-cs"/>
              </a:rPr>
              <a:t>Flood By </a:t>
            </a:r>
            <a:r>
              <a:rPr lang="en-US" sz="1200" b="0" i="0" u="none" strike="noStrike" kern="1200" dirty="0" err="1">
                <a:solidFill>
                  <a:schemeClr val="tx1"/>
                </a:solidFill>
                <a:effectLst/>
                <a:latin typeface="+mn-lt"/>
                <a:ea typeface="+mn-ea"/>
                <a:cs typeface="+mn-cs"/>
                <a:hlinkClick r:id="rId3"/>
              </a:rPr>
              <a:t>Smalllike</a:t>
            </a:r>
            <a:r>
              <a:rPr lang="en-US" sz="1200" b="0" i="0" kern="1200" dirty="0">
                <a:solidFill>
                  <a:schemeClr val="tx1"/>
                </a:solidFill>
                <a:effectLst/>
                <a:latin typeface="+mn-lt"/>
                <a:ea typeface="+mn-ea"/>
                <a:cs typeface="+mn-cs"/>
              </a:rPr>
              <a:t>  In the </a:t>
            </a:r>
            <a:r>
              <a:rPr lang="en-US" sz="1200" b="0" i="0" u="sng" kern="1200" dirty="0">
                <a:solidFill>
                  <a:schemeClr val="tx1"/>
                </a:solidFill>
                <a:effectLst/>
                <a:latin typeface="+mn-lt"/>
                <a:ea typeface="+mn-ea"/>
                <a:cs typeface="+mn-cs"/>
                <a:hlinkClick r:id="rId4" tooltip="View the Rainy collection"/>
              </a:rPr>
              <a:t>Rainy Collection</a:t>
            </a:r>
            <a:endParaRPr lang="en-US" sz="1200" b="0" i="0" u="sng"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tap By </a:t>
            </a:r>
            <a:r>
              <a:rPr lang="en-US" sz="1200" b="0" i="0" u="none" strike="noStrike" kern="1200" dirty="0">
                <a:solidFill>
                  <a:schemeClr val="tx1"/>
                </a:solidFill>
                <a:effectLst/>
                <a:latin typeface="+mn-lt"/>
                <a:ea typeface="+mn-ea"/>
                <a:cs typeface="+mn-cs"/>
                <a:hlinkClick r:id="rId5"/>
              </a:rPr>
              <a:t>Alvaro Cabrera</a:t>
            </a:r>
            <a:r>
              <a:rPr lang="en-US" sz="1200" b="0" i="0" kern="1200" dirty="0">
                <a:solidFill>
                  <a:schemeClr val="tx1"/>
                </a:solidFill>
                <a:effectLst/>
                <a:latin typeface="+mn-lt"/>
                <a:ea typeface="+mn-ea"/>
                <a:cs typeface="+mn-cs"/>
              </a:rPr>
              <a:t>, Spain In the </a:t>
            </a:r>
            <a:r>
              <a:rPr lang="en-US" sz="1200" b="0" i="0" u="sng" kern="1200" dirty="0">
                <a:solidFill>
                  <a:schemeClr val="tx1"/>
                </a:solidFill>
                <a:effectLst/>
                <a:latin typeface="+mn-lt"/>
                <a:ea typeface="+mn-ea"/>
                <a:cs typeface="+mn-cs"/>
                <a:hlinkClick r:id="rId6" tooltip="View the Water and drop collection"/>
              </a:rPr>
              <a:t>Water and drop Collection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Water By </a:t>
            </a:r>
            <a:r>
              <a:rPr lang="en-US" sz="1200" b="0" i="0" u="none" strike="noStrike" kern="1200" dirty="0">
                <a:solidFill>
                  <a:schemeClr val="tx1"/>
                </a:solidFill>
                <a:effectLst/>
                <a:latin typeface="+mn-lt"/>
                <a:ea typeface="+mn-ea"/>
                <a:cs typeface="+mn-cs"/>
                <a:hlinkClick r:id="rId7"/>
              </a:rPr>
              <a:t>Icongeek26</a:t>
            </a:r>
            <a:r>
              <a:rPr lang="en-US" sz="1200" b="0" i="0" kern="1200" dirty="0">
                <a:solidFill>
                  <a:schemeClr val="tx1"/>
                </a:solidFill>
                <a:effectLst/>
                <a:latin typeface="+mn-lt"/>
                <a:ea typeface="+mn-ea"/>
                <a:cs typeface="+mn-cs"/>
              </a:rPr>
              <a:t> In the </a:t>
            </a:r>
            <a:r>
              <a:rPr lang="en-US" sz="1200" b="0" i="0" u="sng" kern="1200" dirty="0">
                <a:solidFill>
                  <a:schemeClr val="tx1"/>
                </a:solidFill>
                <a:effectLst/>
                <a:latin typeface="+mn-lt"/>
                <a:ea typeface="+mn-ea"/>
                <a:cs typeface="+mn-cs"/>
                <a:hlinkClick r:id="rId8" tooltip="View the Invoice collection"/>
              </a:rPr>
              <a:t>Invoice Collection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water-treatment By </a:t>
            </a:r>
            <a:r>
              <a:rPr lang="en-US" sz="1200" b="0" i="0" u="none" strike="noStrike" kern="1200" dirty="0">
                <a:solidFill>
                  <a:schemeClr val="tx1"/>
                </a:solidFill>
                <a:effectLst/>
                <a:latin typeface="+mn-lt"/>
                <a:ea typeface="+mn-ea"/>
                <a:cs typeface="+mn-cs"/>
                <a:hlinkClick r:id="rId9"/>
              </a:rPr>
              <a:t>Carlos Dias</a:t>
            </a:r>
            <a:r>
              <a:rPr lang="en-US" sz="1200" b="0" i="0" kern="1200" dirty="0">
                <a:solidFill>
                  <a:schemeClr val="tx1"/>
                </a:solidFill>
                <a:effectLst/>
                <a:latin typeface="+mn-lt"/>
                <a:ea typeface="+mn-ea"/>
                <a:cs typeface="+mn-cs"/>
              </a:rPr>
              <a:t>, PT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MY" dirty="0">
                <a:hlinkClick r:id="rId10"/>
              </a:rPr>
              <a:t>https://www.pub.gov.sg/watersupply/singaporewaterstory</a:t>
            </a:r>
            <a:endParaRPr lang="en-MY" dirty="0"/>
          </a:p>
          <a:p>
            <a:r>
              <a:rPr lang="en-MY" dirty="0">
                <a:hlinkClick r:id="rId11"/>
              </a:rPr>
              <a:t>https://www.chijournal.org/C375</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MY" dirty="0"/>
          </a:p>
        </p:txBody>
      </p:sp>
      <p:sp>
        <p:nvSpPr>
          <p:cNvPr id="4" name="Slide Number Placeholder 3"/>
          <p:cNvSpPr>
            <a:spLocks noGrp="1"/>
          </p:cNvSpPr>
          <p:nvPr>
            <p:ph type="sldNum" sz="quarter" idx="5"/>
          </p:nvPr>
        </p:nvSpPr>
        <p:spPr/>
        <p:txBody>
          <a:bodyPr/>
          <a:lstStyle/>
          <a:p>
            <a:fld id="{18295A31-79A2-4A38-B28A-0575FAE0D82E}" type="slidenum">
              <a:rPr lang="en-MY" smtClean="0"/>
              <a:t>18</a:t>
            </a:fld>
            <a:endParaRPr lang="en-MY"/>
          </a:p>
        </p:txBody>
      </p:sp>
    </p:spTree>
    <p:extLst>
      <p:ext uri="{BB962C8B-B14F-4D97-AF65-F5344CB8AC3E}">
        <p14:creationId xmlns:p14="http://schemas.microsoft.com/office/powerpoint/2010/main" val="222754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Noun project Images:</a:t>
            </a:r>
          </a:p>
          <a:p>
            <a:r>
              <a:rPr lang="en-US" sz="1200" b="0" i="0" kern="1200" dirty="0">
                <a:solidFill>
                  <a:schemeClr val="tx1"/>
                </a:solidFill>
                <a:effectLst/>
                <a:latin typeface="+mn-lt"/>
                <a:ea typeface="+mn-ea"/>
                <a:cs typeface="+mn-cs"/>
              </a:rPr>
              <a:t>Flood By </a:t>
            </a:r>
            <a:r>
              <a:rPr lang="en-US" sz="1200" b="0" i="0" u="none" strike="noStrike" kern="1200" dirty="0" err="1">
                <a:solidFill>
                  <a:schemeClr val="tx1"/>
                </a:solidFill>
                <a:effectLst/>
                <a:latin typeface="+mn-lt"/>
                <a:ea typeface="+mn-ea"/>
                <a:cs typeface="+mn-cs"/>
                <a:hlinkClick r:id="rId3"/>
              </a:rPr>
              <a:t>Smalllike</a:t>
            </a:r>
            <a:r>
              <a:rPr lang="en-US" sz="1200" b="0" i="0" kern="1200" dirty="0">
                <a:solidFill>
                  <a:schemeClr val="tx1"/>
                </a:solidFill>
                <a:effectLst/>
                <a:latin typeface="+mn-lt"/>
                <a:ea typeface="+mn-ea"/>
                <a:cs typeface="+mn-cs"/>
              </a:rPr>
              <a:t>  In the </a:t>
            </a:r>
            <a:r>
              <a:rPr lang="en-US" sz="1200" b="0" i="0" u="sng" kern="1200" dirty="0">
                <a:solidFill>
                  <a:schemeClr val="tx1"/>
                </a:solidFill>
                <a:effectLst/>
                <a:latin typeface="+mn-lt"/>
                <a:ea typeface="+mn-ea"/>
                <a:cs typeface="+mn-cs"/>
                <a:hlinkClick r:id="rId4" tooltip="View the Rainy collection"/>
              </a:rPr>
              <a:t>Rainy Collection</a:t>
            </a:r>
            <a:endParaRPr lang="en-US" sz="1200" b="0" i="0" u="sng"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tap By </a:t>
            </a:r>
            <a:r>
              <a:rPr lang="en-US" sz="1200" b="0" i="0" u="none" strike="noStrike" kern="1200" dirty="0">
                <a:solidFill>
                  <a:schemeClr val="tx1"/>
                </a:solidFill>
                <a:effectLst/>
                <a:latin typeface="+mn-lt"/>
                <a:ea typeface="+mn-ea"/>
                <a:cs typeface="+mn-cs"/>
                <a:hlinkClick r:id="rId5"/>
              </a:rPr>
              <a:t>Alvaro Cabrera</a:t>
            </a:r>
            <a:r>
              <a:rPr lang="en-US" sz="1200" b="0" i="0" kern="1200" dirty="0">
                <a:solidFill>
                  <a:schemeClr val="tx1"/>
                </a:solidFill>
                <a:effectLst/>
                <a:latin typeface="+mn-lt"/>
                <a:ea typeface="+mn-ea"/>
                <a:cs typeface="+mn-cs"/>
              </a:rPr>
              <a:t>, Spain In the </a:t>
            </a:r>
            <a:r>
              <a:rPr lang="en-US" sz="1200" b="0" i="0" u="sng" kern="1200" dirty="0">
                <a:solidFill>
                  <a:schemeClr val="tx1"/>
                </a:solidFill>
                <a:effectLst/>
                <a:latin typeface="+mn-lt"/>
                <a:ea typeface="+mn-ea"/>
                <a:cs typeface="+mn-cs"/>
                <a:hlinkClick r:id="rId6" tooltip="View the Water and drop collection"/>
              </a:rPr>
              <a:t>Water and drop Collection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Water By </a:t>
            </a:r>
            <a:r>
              <a:rPr lang="en-US" sz="1200" b="0" i="0" u="none" strike="noStrike" kern="1200" dirty="0">
                <a:solidFill>
                  <a:schemeClr val="tx1"/>
                </a:solidFill>
                <a:effectLst/>
                <a:latin typeface="+mn-lt"/>
                <a:ea typeface="+mn-ea"/>
                <a:cs typeface="+mn-cs"/>
                <a:hlinkClick r:id="rId7"/>
              </a:rPr>
              <a:t>Icongeek26</a:t>
            </a:r>
            <a:r>
              <a:rPr lang="en-US" sz="1200" b="0" i="0" kern="1200" dirty="0">
                <a:solidFill>
                  <a:schemeClr val="tx1"/>
                </a:solidFill>
                <a:effectLst/>
                <a:latin typeface="+mn-lt"/>
                <a:ea typeface="+mn-ea"/>
                <a:cs typeface="+mn-cs"/>
              </a:rPr>
              <a:t> In the </a:t>
            </a:r>
            <a:r>
              <a:rPr lang="en-US" sz="1200" b="0" i="0" u="sng" kern="1200" dirty="0">
                <a:solidFill>
                  <a:schemeClr val="tx1"/>
                </a:solidFill>
                <a:effectLst/>
                <a:latin typeface="+mn-lt"/>
                <a:ea typeface="+mn-ea"/>
                <a:cs typeface="+mn-cs"/>
                <a:hlinkClick r:id="rId8" tooltip="View the Invoice collection"/>
              </a:rPr>
              <a:t>Invoice Collection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water-treatment By </a:t>
            </a:r>
            <a:r>
              <a:rPr lang="en-US" sz="1200" b="0" i="0" u="none" strike="noStrike" kern="1200" dirty="0">
                <a:solidFill>
                  <a:schemeClr val="tx1"/>
                </a:solidFill>
                <a:effectLst/>
                <a:latin typeface="+mn-lt"/>
                <a:ea typeface="+mn-ea"/>
                <a:cs typeface="+mn-cs"/>
                <a:hlinkClick r:id="rId9"/>
              </a:rPr>
              <a:t>Carlos Dias</a:t>
            </a:r>
            <a:r>
              <a:rPr lang="en-US" sz="1200" b="0" i="0" kern="1200" dirty="0">
                <a:solidFill>
                  <a:schemeClr val="tx1"/>
                </a:solidFill>
                <a:effectLst/>
                <a:latin typeface="+mn-lt"/>
                <a:ea typeface="+mn-ea"/>
                <a:cs typeface="+mn-cs"/>
              </a:rPr>
              <a:t>, PT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MY" dirty="0">
                <a:hlinkClick r:id="rId10"/>
              </a:rPr>
              <a:t>https://www.pub.gov.sg/watersupply/singaporewaterstory</a:t>
            </a:r>
            <a:endParaRPr lang="en-MY" dirty="0"/>
          </a:p>
          <a:p>
            <a:r>
              <a:rPr lang="en-MY" dirty="0">
                <a:hlinkClick r:id="rId11"/>
              </a:rPr>
              <a:t>https://www.chijournal.org/C375</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MY" dirty="0"/>
          </a:p>
        </p:txBody>
      </p:sp>
      <p:sp>
        <p:nvSpPr>
          <p:cNvPr id="4" name="Slide Number Placeholder 3"/>
          <p:cNvSpPr>
            <a:spLocks noGrp="1"/>
          </p:cNvSpPr>
          <p:nvPr>
            <p:ph type="sldNum" sz="quarter" idx="5"/>
          </p:nvPr>
        </p:nvSpPr>
        <p:spPr/>
        <p:txBody>
          <a:bodyPr/>
          <a:lstStyle/>
          <a:p>
            <a:fld id="{18295A31-79A2-4A38-B28A-0575FAE0D82E}" type="slidenum">
              <a:rPr lang="en-MY" smtClean="0"/>
              <a:t>19</a:t>
            </a:fld>
            <a:endParaRPr lang="en-MY"/>
          </a:p>
        </p:txBody>
      </p:sp>
    </p:spTree>
    <p:extLst>
      <p:ext uri="{BB962C8B-B14F-4D97-AF65-F5344CB8AC3E}">
        <p14:creationId xmlns:p14="http://schemas.microsoft.com/office/powerpoint/2010/main" val="3264199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Flag: Drawn by </a:t>
            </a:r>
            <a:r>
              <a:rPr lang="en-MY" dirty="0" err="1"/>
              <a:t>User:SKopp</a:t>
            </a:r>
            <a:r>
              <a:rPr lang="en-MY" dirty="0"/>
              <a:t> [Public domain]</a:t>
            </a:r>
          </a:p>
          <a:p>
            <a:r>
              <a:rPr lang="en-MY" dirty="0"/>
              <a:t>Map: </a:t>
            </a:r>
            <a:r>
              <a:rPr lang="en-US" dirty="0"/>
              <a:t>TUBS [CC BY-SA 3.0 (https://creativecommons.org/licenses/by-sa/3.0)]</a:t>
            </a:r>
          </a:p>
          <a:p>
            <a:endParaRPr lang="en-MY" dirty="0"/>
          </a:p>
          <a:p>
            <a:r>
              <a:rPr lang="en-MY" dirty="0">
                <a:hlinkClick r:id="rId3"/>
              </a:rPr>
              <a:t>https://arreaproject.files.wordpress.com/2017/11/01-aarea-policy-brief-no-1-terraces-are-good-but-sometimes-sediment-traps-are-better.pdf</a:t>
            </a:r>
            <a:endParaRPr lang="en-MY" dirty="0"/>
          </a:p>
          <a:p>
            <a:r>
              <a:rPr lang="en-MY" dirty="0">
                <a:hlinkClick r:id="rId4"/>
              </a:rPr>
              <a:t>https://www.researchgate.net/publication/311494714_Indigenous_Practices_of_Water_Management_for_Sustainable_Services_Case_of_Borana_and_Konso_Ethiopia</a:t>
            </a:r>
            <a:endParaRPr lang="en-MY" dirty="0"/>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18295A31-79A2-4A38-B28A-0575FAE0D82E}" type="slidenum">
              <a:rPr lang="en-MY" smtClean="0"/>
              <a:t>20</a:t>
            </a:fld>
            <a:endParaRPr lang="en-MY"/>
          </a:p>
        </p:txBody>
      </p:sp>
    </p:spTree>
    <p:extLst>
      <p:ext uri="{BB962C8B-B14F-4D97-AF65-F5344CB8AC3E}">
        <p14:creationId xmlns:p14="http://schemas.microsoft.com/office/powerpoint/2010/main" val="4268097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Flag: Drawn by </a:t>
            </a:r>
            <a:r>
              <a:rPr lang="en-MY" dirty="0" err="1"/>
              <a:t>User:SKopp</a:t>
            </a:r>
            <a:r>
              <a:rPr lang="en-MY" dirty="0"/>
              <a:t> [Public domain]</a:t>
            </a:r>
          </a:p>
          <a:p>
            <a:r>
              <a:rPr lang="en-MY" dirty="0"/>
              <a:t>Map: </a:t>
            </a:r>
            <a:r>
              <a:rPr lang="en-US" dirty="0"/>
              <a:t>TUBS [CC BY-SA 3.0 (https://creativecommons.org/licenses/by-sa/3.0)]</a:t>
            </a:r>
          </a:p>
          <a:p>
            <a:endParaRPr lang="en-MY" dirty="0"/>
          </a:p>
          <a:p>
            <a:r>
              <a:rPr lang="en-MY" dirty="0">
                <a:hlinkClick r:id="rId3"/>
              </a:rPr>
              <a:t>https://arreaproject.files.wordpress.com/2017/11/01-aarea-policy-brief-no-1-terraces-are-good-but-sometimes-sediment-traps-are-better.pdf</a:t>
            </a:r>
            <a:endParaRPr lang="en-MY" dirty="0"/>
          </a:p>
          <a:p>
            <a:r>
              <a:rPr lang="en-MY" dirty="0">
                <a:hlinkClick r:id="rId4"/>
              </a:rPr>
              <a:t>https://www.researchgate.net/publication/311494714_Indigenous_Practices_of_Water_Management_for_Sustainable_Services_Case_of_Borana_and_Konso_Ethiopia</a:t>
            </a:r>
            <a:endParaRPr lang="en-MY" dirty="0"/>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18295A31-79A2-4A38-B28A-0575FAE0D82E}" type="slidenum">
              <a:rPr lang="en-MY" smtClean="0"/>
              <a:t>21</a:t>
            </a:fld>
            <a:endParaRPr lang="en-MY"/>
          </a:p>
        </p:txBody>
      </p:sp>
    </p:spTree>
    <p:extLst>
      <p:ext uri="{BB962C8B-B14F-4D97-AF65-F5344CB8AC3E}">
        <p14:creationId xmlns:p14="http://schemas.microsoft.com/office/powerpoint/2010/main" val="413025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18295A31-79A2-4A38-B28A-0575FAE0D82E}" type="slidenum">
              <a:rPr lang="en-MY" smtClean="0"/>
              <a:t>22</a:t>
            </a:fld>
            <a:endParaRPr lang="en-MY"/>
          </a:p>
        </p:txBody>
      </p:sp>
    </p:spTree>
    <p:extLst>
      <p:ext uri="{BB962C8B-B14F-4D97-AF65-F5344CB8AC3E}">
        <p14:creationId xmlns:p14="http://schemas.microsoft.com/office/powerpoint/2010/main" val="379994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Desalination plant: </a:t>
            </a:r>
            <a:r>
              <a:rPr lang="nb-NO" b="0" dirty="0"/>
              <a:t>User:Vmenkov [CC BY-SA 3.0 (https://creativecommons.org/licenses/by-sa/3.0)]</a:t>
            </a:r>
          </a:p>
          <a:p>
            <a:r>
              <a:rPr lang="en-US" b="0" dirty="0"/>
              <a:t>Borehole: </a:t>
            </a:r>
            <a:r>
              <a:rPr lang="en-US" b="0" dirty="0" err="1"/>
              <a:t>Nkansahrexford</a:t>
            </a:r>
            <a:r>
              <a:rPr lang="en-US" b="0" dirty="0"/>
              <a:t> [CC BY-SA 3.0 (https://creativecommons.org/licenses/by-sa/3.0)]</a:t>
            </a:r>
          </a:p>
          <a:p>
            <a:r>
              <a:rPr lang="en-US" b="0" dirty="0"/>
              <a:t>Cloud Seeding: Pearson Scott Foresman [Public domain]</a:t>
            </a:r>
          </a:p>
          <a:p>
            <a:r>
              <a:rPr lang="en-US" b="0" dirty="0"/>
              <a:t>Water treatment: </a:t>
            </a:r>
            <a:r>
              <a:rPr lang="en-US" b="0" dirty="0" err="1"/>
              <a:t>User:Dantadd</a:t>
            </a:r>
            <a:r>
              <a:rPr lang="en-US" b="0" dirty="0"/>
              <a:t> [CC BY-SA 2.5 (https://creativecommons.org/licenses/by-sa/2.5)]</a:t>
            </a:r>
          </a:p>
          <a:p>
            <a:r>
              <a:rPr lang="en-US" b="0" dirty="0"/>
              <a:t>Water pipe: </a:t>
            </a:r>
            <a:r>
              <a:rPr lang="en-US" b="0" dirty="0" err="1"/>
              <a:t>Judgefloro</a:t>
            </a:r>
            <a:r>
              <a:rPr lang="en-US" b="0" dirty="0"/>
              <a:t> [CC0]</a:t>
            </a:r>
          </a:p>
          <a:p>
            <a:endParaRPr lang="en-US" b="0" dirty="0"/>
          </a:p>
        </p:txBody>
      </p:sp>
      <p:sp>
        <p:nvSpPr>
          <p:cNvPr id="4" name="Slide Number Placeholder 3"/>
          <p:cNvSpPr>
            <a:spLocks noGrp="1"/>
          </p:cNvSpPr>
          <p:nvPr>
            <p:ph type="sldNum" sz="quarter" idx="5"/>
          </p:nvPr>
        </p:nvSpPr>
        <p:spPr/>
        <p:txBody>
          <a:bodyPr/>
          <a:lstStyle/>
          <a:p>
            <a:fld id="{7390E6B9-AB49-8E4C-8825-E5B04AE8AC3A}" type="slidenum">
              <a:rPr lang="en-US" smtClean="0"/>
              <a:t>23</a:t>
            </a:fld>
            <a:endParaRPr lang="en-US"/>
          </a:p>
        </p:txBody>
      </p:sp>
    </p:spTree>
    <p:extLst>
      <p:ext uri="{BB962C8B-B14F-4D97-AF65-F5344CB8AC3E}">
        <p14:creationId xmlns:p14="http://schemas.microsoft.com/office/powerpoint/2010/main" val="2687873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Each resource includes:</a:t>
            </a:r>
          </a:p>
          <a:p>
            <a:pPr marL="171450" indent="-171450">
              <a:buFontTx/>
              <a:buChar char="-"/>
            </a:pPr>
            <a:r>
              <a:rPr lang="en-US" b="1" dirty="0"/>
              <a:t>Activate- </a:t>
            </a:r>
            <a:r>
              <a:rPr lang="en-US" dirty="0"/>
              <a:t>a starter, an introduction, a stimulus</a:t>
            </a:r>
          </a:p>
          <a:p>
            <a:pPr marL="171450" indent="-171450">
              <a:buFontTx/>
              <a:buChar char="-"/>
            </a:pPr>
            <a:r>
              <a:rPr lang="en-US" b="1" dirty="0"/>
              <a:t>Content- </a:t>
            </a:r>
            <a:r>
              <a:rPr lang="en-US" dirty="0"/>
              <a:t>The Geographical knowledge- supported by short activities, images, graphs, diagrams</a:t>
            </a:r>
          </a:p>
          <a:p>
            <a:pPr marL="171450" indent="-171450">
              <a:buFontTx/>
              <a:buChar char="-"/>
            </a:pPr>
            <a:r>
              <a:rPr lang="en-US" b="1" dirty="0"/>
              <a:t>Review- </a:t>
            </a:r>
            <a:r>
              <a:rPr lang="en-US" dirty="0"/>
              <a:t>a plenary, recall activity, AFL, knowledge check</a:t>
            </a:r>
          </a:p>
          <a:p>
            <a:pPr marL="171450" indent="-171450">
              <a:buFontTx/>
              <a:buChar char="-"/>
            </a:pPr>
            <a:r>
              <a:rPr lang="en-US" b="1" dirty="0"/>
              <a:t>Useful links- </a:t>
            </a:r>
            <a:r>
              <a:rPr lang="en-US" dirty="0"/>
              <a:t>to video clips, websites etc.</a:t>
            </a:r>
          </a:p>
          <a:p>
            <a:pPr marL="171450" indent="-171450">
              <a:buFontTx/>
              <a:buChar char="-"/>
            </a:pPr>
            <a:endParaRPr lang="en-US" dirty="0"/>
          </a:p>
          <a:p>
            <a:pPr marL="0" indent="0">
              <a:buFontTx/>
              <a:buNone/>
            </a:pPr>
            <a:r>
              <a:rPr lang="en-US" b="1" dirty="0"/>
              <a:t>Font used: Google Quicksand: </a:t>
            </a:r>
            <a:r>
              <a:rPr lang="en-US" dirty="0"/>
              <a:t>https://fonts.google.com/specimen/Quicksand</a:t>
            </a:r>
          </a:p>
          <a:p>
            <a:endParaRPr lang="en-US" dirty="0"/>
          </a:p>
        </p:txBody>
      </p:sp>
      <p:sp>
        <p:nvSpPr>
          <p:cNvPr id="4" name="Slide Number Placeholder 3"/>
          <p:cNvSpPr>
            <a:spLocks noGrp="1"/>
          </p:cNvSpPr>
          <p:nvPr>
            <p:ph type="sldNum" sz="quarter" idx="5"/>
          </p:nvPr>
        </p:nvSpPr>
        <p:spPr/>
        <p:txBody>
          <a:bodyPr/>
          <a:lstStyle/>
          <a:p>
            <a:fld id="{8A24689E-4345-424E-A4EC-709A3B25667A}" type="slidenum">
              <a:rPr lang="en-US" smtClean="0"/>
              <a:t>24</a:t>
            </a:fld>
            <a:endParaRPr lang="en-US"/>
          </a:p>
        </p:txBody>
      </p:sp>
    </p:spTree>
    <p:extLst>
      <p:ext uri="{BB962C8B-B14F-4D97-AF65-F5344CB8AC3E}">
        <p14:creationId xmlns:p14="http://schemas.microsoft.com/office/powerpoint/2010/main" val="109346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A1F113-B613-8643-98EC-F018299D18E6}" type="slidenum">
              <a:rPr lang="en-US" smtClean="0"/>
              <a:t>25</a:t>
            </a:fld>
            <a:endParaRPr lang="en-US"/>
          </a:p>
        </p:txBody>
      </p:sp>
    </p:spTree>
    <p:extLst>
      <p:ext uri="{BB962C8B-B14F-4D97-AF65-F5344CB8AC3E}">
        <p14:creationId xmlns:p14="http://schemas.microsoft.com/office/powerpoint/2010/main" val="497581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BE19907F-BC8C-7A4D-BDD2-BEEC9FF4BC45}" type="slidenum">
              <a:rPr lang="en-US" smtClean="0"/>
              <a:t>26</a:t>
            </a:fld>
            <a:endParaRPr lang="en-US"/>
          </a:p>
        </p:txBody>
      </p:sp>
    </p:spTree>
    <p:extLst>
      <p:ext uri="{BB962C8B-B14F-4D97-AF65-F5344CB8AC3E}">
        <p14:creationId xmlns:p14="http://schemas.microsoft.com/office/powerpoint/2010/main" val="732960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MY" dirty="0"/>
              <a:t>REASONS FOR WATER SCARCITY:</a:t>
            </a:r>
          </a:p>
          <a:p>
            <a:pPr marL="171450" indent="-171450">
              <a:buFontTx/>
              <a:buChar char="-"/>
            </a:pPr>
            <a:r>
              <a:rPr lang="en-MY" dirty="0"/>
              <a:t>Growing population- Over 7 billion people on the planet and rising by around 80 million people per year.</a:t>
            </a:r>
          </a:p>
          <a:p>
            <a:pPr marL="171450" indent="-171450">
              <a:buFontTx/>
              <a:buChar char="-"/>
            </a:pPr>
            <a:r>
              <a:rPr lang="en-MY" dirty="0"/>
              <a:t>Global warming is changing weather patterns</a:t>
            </a:r>
          </a:p>
          <a:p>
            <a:pPr marL="171450" indent="-171450">
              <a:buFontTx/>
              <a:buChar char="-"/>
            </a:pPr>
            <a:r>
              <a:rPr lang="en-MY" dirty="0"/>
              <a:t>Distribution- water is not evenly spread across the world.</a:t>
            </a:r>
          </a:p>
          <a:p>
            <a:pPr marL="171450" indent="-171450">
              <a:buFontTx/>
              <a:buChar char="-"/>
            </a:pPr>
            <a:r>
              <a:rPr lang="en-MY" dirty="0"/>
              <a:t>Wealth and wastage- wealthier nations tend to use more water per capita for appliance </a:t>
            </a:r>
            <a:r>
              <a:rPr lang="en-MY" dirty="0" err="1"/>
              <a:t>useage</a:t>
            </a:r>
            <a:r>
              <a:rPr lang="en-MY" dirty="0"/>
              <a:t>.</a:t>
            </a:r>
          </a:p>
          <a:p>
            <a:pPr marL="228600" indent="-228600">
              <a:buAutoNum type="arabicPeriod"/>
            </a:pPr>
            <a:endParaRPr lang="en-MY" dirty="0"/>
          </a:p>
          <a:p>
            <a:pPr marL="228600" indent="-228600">
              <a:buAutoNum type="arabicPeriod"/>
            </a:pPr>
            <a:endParaRPr lang="en-MY" dirty="0"/>
          </a:p>
          <a:p>
            <a:pPr marL="228600" indent="-228600">
              <a:buAutoNum type="arabicPeriod"/>
            </a:pPr>
            <a:r>
              <a:rPr lang="en-MY" dirty="0"/>
              <a:t>Water availability on the planet</a:t>
            </a:r>
          </a:p>
          <a:p>
            <a:pPr marL="228600" indent="-228600">
              <a:buAutoNum type="arabicPeriod"/>
            </a:pPr>
            <a:r>
              <a:rPr lang="en-MY" dirty="0"/>
              <a:t>How do humans access and distribute fresh water?</a:t>
            </a:r>
          </a:p>
          <a:p>
            <a:pPr marL="228600" indent="-228600">
              <a:buAutoNum type="arabicPeriod"/>
            </a:pPr>
            <a:r>
              <a:rPr lang="en-MY" dirty="0"/>
              <a:t>What do we use water for? Industry, domestic, agriculture</a:t>
            </a:r>
          </a:p>
          <a:p>
            <a:pPr marL="228600" indent="-228600">
              <a:buAutoNum type="arabicPeriod"/>
            </a:pPr>
            <a:r>
              <a:rPr lang="en-MY" dirty="0"/>
              <a:t>Difference is use at different levels of development</a:t>
            </a:r>
          </a:p>
          <a:p>
            <a:pPr marL="228600" indent="-228600">
              <a:buAutoNum type="arabicPeriod"/>
            </a:pPr>
            <a:r>
              <a:rPr lang="en-MY" dirty="0"/>
              <a:t>Water scarcity around the world</a:t>
            </a:r>
          </a:p>
          <a:p>
            <a:pPr marL="228600" indent="-228600">
              <a:buAutoNum type="arabicPeriod"/>
            </a:pPr>
            <a:r>
              <a:rPr lang="en-MY" dirty="0"/>
              <a:t>Causes of water </a:t>
            </a:r>
            <a:r>
              <a:rPr lang="en-MY" dirty="0" err="1"/>
              <a:t>scacity</a:t>
            </a:r>
            <a:endParaRPr lang="en-MY" dirty="0"/>
          </a:p>
          <a:p>
            <a:pPr marL="228600" indent="-228600">
              <a:buAutoNum type="arabicPeriod"/>
            </a:pPr>
            <a:r>
              <a:rPr lang="en-MY" dirty="0"/>
              <a:t>Impacts of water scarcity in LEDC (Somalia) and sustainable solution</a:t>
            </a:r>
          </a:p>
          <a:p>
            <a:pPr marL="228600" indent="-228600">
              <a:buAutoNum type="arabicPeriod"/>
            </a:pPr>
            <a:r>
              <a:rPr lang="en-MY" dirty="0"/>
              <a:t>Impact of water scarcity in MEDC (Singapore- four taps)</a:t>
            </a:r>
          </a:p>
        </p:txBody>
      </p:sp>
      <p:sp>
        <p:nvSpPr>
          <p:cNvPr id="4" name="Slide Number Placeholder 3"/>
          <p:cNvSpPr>
            <a:spLocks noGrp="1"/>
          </p:cNvSpPr>
          <p:nvPr>
            <p:ph type="sldNum" sz="quarter" idx="5"/>
          </p:nvPr>
        </p:nvSpPr>
        <p:spPr/>
        <p:txBody>
          <a:bodyPr/>
          <a:lstStyle/>
          <a:p>
            <a:fld id="{18295A31-79A2-4A38-B28A-0575FAE0D82E}" type="slidenum">
              <a:rPr lang="en-MY" smtClean="0"/>
              <a:t>3</a:t>
            </a:fld>
            <a:endParaRPr lang="en-MY"/>
          </a:p>
        </p:txBody>
      </p:sp>
    </p:spTree>
    <p:extLst>
      <p:ext uri="{BB962C8B-B14F-4D97-AF65-F5344CB8AC3E}">
        <p14:creationId xmlns:p14="http://schemas.microsoft.com/office/powerpoint/2010/main" val="1647377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MY" dirty="0"/>
              <a:t>REASONS FOR WATER SCARCITY:</a:t>
            </a:r>
          </a:p>
          <a:p>
            <a:pPr marL="171450" indent="-171450">
              <a:buFontTx/>
              <a:buChar char="-"/>
            </a:pPr>
            <a:r>
              <a:rPr lang="en-MY" dirty="0"/>
              <a:t>Growing population- Over 7 billion people on the planet and rising by around 80 million people per year.</a:t>
            </a:r>
          </a:p>
          <a:p>
            <a:pPr marL="171450" indent="-171450">
              <a:buFontTx/>
              <a:buChar char="-"/>
            </a:pPr>
            <a:r>
              <a:rPr lang="en-MY" dirty="0"/>
              <a:t>Global warming is changing weather patterns</a:t>
            </a:r>
          </a:p>
          <a:p>
            <a:pPr marL="171450" indent="-171450">
              <a:buFontTx/>
              <a:buChar char="-"/>
            </a:pPr>
            <a:r>
              <a:rPr lang="en-MY" dirty="0"/>
              <a:t>Distribution- water is not evenly spread across the world.</a:t>
            </a:r>
          </a:p>
          <a:p>
            <a:pPr marL="171450" indent="-171450">
              <a:buFontTx/>
              <a:buChar char="-"/>
            </a:pPr>
            <a:r>
              <a:rPr lang="en-MY" dirty="0"/>
              <a:t>Wealth and wastage- wealthier nations tend to use more water per capita for appliance </a:t>
            </a:r>
            <a:r>
              <a:rPr lang="en-MY" dirty="0" err="1"/>
              <a:t>useage</a:t>
            </a:r>
            <a:r>
              <a:rPr lang="en-MY" dirty="0"/>
              <a:t>.</a:t>
            </a:r>
          </a:p>
          <a:p>
            <a:pPr marL="228600" indent="-228600">
              <a:buAutoNum type="arabicPeriod"/>
            </a:pPr>
            <a:endParaRPr lang="en-MY" dirty="0"/>
          </a:p>
          <a:p>
            <a:pPr marL="228600" indent="-228600">
              <a:buAutoNum type="arabicPeriod"/>
            </a:pPr>
            <a:endParaRPr lang="en-MY" dirty="0"/>
          </a:p>
          <a:p>
            <a:pPr marL="228600" indent="-228600">
              <a:buAutoNum type="arabicPeriod"/>
            </a:pPr>
            <a:r>
              <a:rPr lang="en-MY" dirty="0"/>
              <a:t>Water availability on the planet</a:t>
            </a:r>
          </a:p>
          <a:p>
            <a:pPr marL="228600" indent="-228600">
              <a:buAutoNum type="arabicPeriod"/>
            </a:pPr>
            <a:r>
              <a:rPr lang="en-MY" dirty="0"/>
              <a:t>How do humans access and distribute fresh water?</a:t>
            </a:r>
          </a:p>
          <a:p>
            <a:pPr marL="228600" indent="-228600">
              <a:buAutoNum type="arabicPeriod"/>
            </a:pPr>
            <a:r>
              <a:rPr lang="en-MY" dirty="0"/>
              <a:t>What do we use water for? Industry, domestic, agriculture</a:t>
            </a:r>
          </a:p>
          <a:p>
            <a:pPr marL="228600" indent="-228600">
              <a:buAutoNum type="arabicPeriod"/>
            </a:pPr>
            <a:r>
              <a:rPr lang="en-MY" dirty="0"/>
              <a:t>Difference is use at different levels of development</a:t>
            </a:r>
          </a:p>
          <a:p>
            <a:pPr marL="228600" indent="-228600">
              <a:buAutoNum type="arabicPeriod"/>
            </a:pPr>
            <a:r>
              <a:rPr lang="en-MY" dirty="0"/>
              <a:t>Water scarcity around the world</a:t>
            </a:r>
          </a:p>
          <a:p>
            <a:pPr marL="228600" indent="-228600">
              <a:buAutoNum type="arabicPeriod"/>
            </a:pPr>
            <a:r>
              <a:rPr lang="en-MY" dirty="0"/>
              <a:t>Causes of water </a:t>
            </a:r>
            <a:r>
              <a:rPr lang="en-MY" dirty="0" err="1"/>
              <a:t>scacity</a:t>
            </a:r>
            <a:endParaRPr lang="en-MY" dirty="0"/>
          </a:p>
          <a:p>
            <a:pPr marL="228600" indent="-228600">
              <a:buAutoNum type="arabicPeriod"/>
            </a:pPr>
            <a:r>
              <a:rPr lang="en-MY" dirty="0"/>
              <a:t>Impacts of water scarcity in LEDC (Somalia) and sustainable solution</a:t>
            </a:r>
          </a:p>
          <a:p>
            <a:pPr marL="228600" indent="-228600">
              <a:buAutoNum type="arabicPeriod"/>
            </a:pPr>
            <a:r>
              <a:rPr lang="en-MY" dirty="0"/>
              <a:t>Impact of water scarcity in MEDC (Singapore- four taps)</a:t>
            </a:r>
          </a:p>
        </p:txBody>
      </p:sp>
      <p:sp>
        <p:nvSpPr>
          <p:cNvPr id="4" name="Slide Number Placeholder 3"/>
          <p:cNvSpPr>
            <a:spLocks noGrp="1"/>
          </p:cNvSpPr>
          <p:nvPr>
            <p:ph type="sldNum" sz="quarter" idx="5"/>
          </p:nvPr>
        </p:nvSpPr>
        <p:spPr/>
        <p:txBody>
          <a:bodyPr/>
          <a:lstStyle/>
          <a:p>
            <a:fld id="{18295A31-79A2-4A38-B28A-0575FAE0D82E}" type="slidenum">
              <a:rPr lang="en-MY" smtClean="0"/>
              <a:t>4</a:t>
            </a:fld>
            <a:endParaRPr lang="en-MY"/>
          </a:p>
        </p:txBody>
      </p:sp>
    </p:spTree>
    <p:extLst>
      <p:ext uri="{BB962C8B-B14F-4D97-AF65-F5344CB8AC3E}">
        <p14:creationId xmlns:p14="http://schemas.microsoft.com/office/powerpoint/2010/main" val="1279064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Three Gorges Dam: </a:t>
            </a:r>
            <a:r>
              <a:rPr lang="en-US" dirty="0"/>
              <a:t>Source file: Le Grand </a:t>
            </a:r>
            <a:r>
              <a:rPr lang="en-US" dirty="0" err="1"/>
              <a:t>PortageDerivative</a:t>
            </a:r>
            <a:r>
              <a:rPr lang="en-US" dirty="0"/>
              <a:t> work: Rehman [CC BY 2.0 (https://creativecommons.org/licenses/by/2.0)]</a:t>
            </a:r>
          </a:p>
          <a:p>
            <a:r>
              <a:rPr lang="en-US" dirty="0"/>
              <a:t>Nepal: AusAID/Jim Holmes [CC BY 2.0 (https://creativecommons.org/licenses/by/2.0)]</a:t>
            </a:r>
          </a:p>
          <a:p>
            <a:r>
              <a:rPr lang="en-US" dirty="0"/>
              <a:t>Toilet: Kencf0618 [CC BY-SA 3.0 (https://creativecommons.org/licenses/by-sa/3.0)]</a:t>
            </a:r>
          </a:p>
          <a:p>
            <a:endParaRPr lang="en-MY" dirty="0"/>
          </a:p>
        </p:txBody>
      </p:sp>
      <p:sp>
        <p:nvSpPr>
          <p:cNvPr id="4" name="Slide Number Placeholder 3"/>
          <p:cNvSpPr>
            <a:spLocks noGrp="1"/>
          </p:cNvSpPr>
          <p:nvPr>
            <p:ph type="sldNum" sz="quarter" idx="5"/>
          </p:nvPr>
        </p:nvSpPr>
        <p:spPr/>
        <p:txBody>
          <a:bodyPr/>
          <a:lstStyle/>
          <a:p>
            <a:fld id="{18295A31-79A2-4A38-B28A-0575FAE0D82E}" type="slidenum">
              <a:rPr lang="en-MY" smtClean="0"/>
              <a:t>5</a:t>
            </a:fld>
            <a:endParaRPr lang="en-MY"/>
          </a:p>
        </p:txBody>
      </p:sp>
    </p:spTree>
    <p:extLst>
      <p:ext uri="{BB962C8B-B14F-4D97-AF65-F5344CB8AC3E}">
        <p14:creationId xmlns:p14="http://schemas.microsoft.com/office/powerpoint/2010/main" val="45558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User:Vmenkov [CC BY-SA 3.0 (https://creativecommons.org/licenses/by-sa/3.0)]</a:t>
            </a:r>
            <a:endParaRPr lang="en-MY" dirty="0"/>
          </a:p>
        </p:txBody>
      </p:sp>
      <p:sp>
        <p:nvSpPr>
          <p:cNvPr id="4" name="Slide Number Placeholder 3"/>
          <p:cNvSpPr>
            <a:spLocks noGrp="1"/>
          </p:cNvSpPr>
          <p:nvPr>
            <p:ph type="sldNum" sz="quarter" idx="5"/>
          </p:nvPr>
        </p:nvSpPr>
        <p:spPr/>
        <p:txBody>
          <a:bodyPr/>
          <a:lstStyle/>
          <a:p>
            <a:fld id="{18295A31-79A2-4A38-B28A-0575FAE0D82E}" type="slidenum">
              <a:rPr lang="en-MY" smtClean="0"/>
              <a:t>6</a:t>
            </a:fld>
            <a:endParaRPr lang="en-MY"/>
          </a:p>
        </p:txBody>
      </p:sp>
    </p:spTree>
    <p:extLst>
      <p:ext uri="{BB962C8B-B14F-4D97-AF65-F5344CB8AC3E}">
        <p14:creationId xmlns:p14="http://schemas.microsoft.com/office/powerpoint/2010/main" val="2906796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Noun Project:</a:t>
            </a:r>
          </a:p>
          <a:p>
            <a:r>
              <a:rPr lang="en-MY" dirty="0"/>
              <a:t>Farming: </a:t>
            </a:r>
            <a:r>
              <a:rPr lang="en-US" sz="1200" b="0" i="0" kern="1200" dirty="0">
                <a:solidFill>
                  <a:schemeClr val="tx1"/>
                </a:solidFill>
                <a:effectLst/>
                <a:latin typeface="+mn-lt"/>
                <a:ea typeface="+mn-ea"/>
                <a:cs typeface="+mn-cs"/>
              </a:rPr>
              <a:t>By </a:t>
            </a:r>
            <a:r>
              <a:rPr lang="en-US" sz="1200" b="0" i="0" u="none" strike="noStrike" kern="1200" dirty="0" err="1">
                <a:solidFill>
                  <a:schemeClr val="tx1"/>
                </a:solidFill>
                <a:effectLst/>
                <a:latin typeface="+mn-lt"/>
                <a:ea typeface="+mn-ea"/>
                <a:cs typeface="+mn-cs"/>
                <a:hlinkClick r:id="rId3"/>
              </a:rPr>
              <a:t>ProSymbols</a:t>
            </a:r>
            <a:r>
              <a:rPr lang="en-US" sz="1200" b="0" i="0" kern="1200" dirty="0">
                <a:solidFill>
                  <a:schemeClr val="tx1"/>
                </a:solidFill>
                <a:effectLst/>
                <a:latin typeface="+mn-lt"/>
                <a:ea typeface="+mn-ea"/>
                <a:cs typeface="+mn-cs"/>
              </a:rPr>
              <a:t>, US. In the </a:t>
            </a:r>
            <a:r>
              <a:rPr lang="en-US" sz="1200" b="0" i="0" u="sng" kern="1200" dirty="0">
                <a:solidFill>
                  <a:schemeClr val="tx1"/>
                </a:solidFill>
                <a:effectLst/>
                <a:latin typeface="+mn-lt"/>
                <a:ea typeface="+mn-ea"/>
                <a:cs typeface="+mn-cs"/>
                <a:hlinkClick r:id="rId4" tooltip="View the Nature Landscapes Line Icons Pack collection"/>
              </a:rPr>
              <a:t>Nature Landscapes Line Icons Pack Collection</a:t>
            </a:r>
            <a:endParaRPr lang="en-US" sz="1200" b="0" i="0" kern="1200" dirty="0">
              <a:solidFill>
                <a:schemeClr val="tx1"/>
              </a:solidFill>
              <a:effectLst/>
              <a:latin typeface="+mn-lt"/>
              <a:ea typeface="+mn-ea"/>
              <a:cs typeface="+mn-cs"/>
            </a:endParaRPr>
          </a:p>
          <a:p>
            <a:r>
              <a:rPr lang="en-MY" dirty="0"/>
              <a:t>Industry: </a:t>
            </a:r>
            <a:r>
              <a:rPr lang="en-US" sz="1200" b="0" i="0" kern="1200" dirty="0">
                <a:solidFill>
                  <a:schemeClr val="tx1"/>
                </a:solidFill>
                <a:effectLst/>
                <a:latin typeface="+mn-lt"/>
                <a:ea typeface="+mn-ea"/>
                <a:cs typeface="+mn-cs"/>
              </a:rPr>
              <a:t>By </a:t>
            </a:r>
            <a:r>
              <a:rPr lang="en-US" sz="1200" b="0" i="0" u="none" strike="noStrike" kern="1200" dirty="0">
                <a:solidFill>
                  <a:schemeClr val="tx1"/>
                </a:solidFill>
                <a:effectLst/>
                <a:latin typeface="+mn-lt"/>
                <a:ea typeface="+mn-ea"/>
                <a:cs typeface="+mn-cs"/>
                <a:hlinkClick r:id="rId5"/>
              </a:rPr>
              <a:t>Chameleon Design</a:t>
            </a:r>
            <a:r>
              <a:rPr lang="en-US" sz="1200" b="0" i="0" kern="1200" dirty="0">
                <a:solidFill>
                  <a:schemeClr val="tx1"/>
                </a:solidFill>
                <a:effectLst/>
                <a:latin typeface="+mn-lt"/>
                <a:ea typeface="+mn-ea"/>
                <a:cs typeface="+mn-cs"/>
              </a:rPr>
              <a:t>, IN In the </a:t>
            </a:r>
            <a:r>
              <a:rPr lang="en-US" sz="1200" b="0" i="0" u="sng" kern="1200" dirty="0">
                <a:solidFill>
                  <a:schemeClr val="tx1"/>
                </a:solidFill>
                <a:effectLst/>
                <a:latin typeface="+mn-lt"/>
                <a:ea typeface="+mn-ea"/>
                <a:cs typeface="+mn-cs"/>
                <a:hlinkClick r:id="rId6" tooltip="View the Industry collection"/>
              </a:rPr>
              <a:t>Industry Collection</a:t>
            </a:r>
            <a:endParaRPr lang="en-US" sz="1200" b="0" i="0" kern="1200" dirty="0">
              <a:solidFill>
                <a:schemeClr val="tx1"/>
              </a:solidFill>
              <a:effectLst/>
              <a:latin typeface="+mn-lt"/>
              <a:ea typeface="+mn-ea"/>
              <a:cs typeface="+mn-cs"/>
            </a:endParaRPr>
          </a:p>
          <a:p>
            <a:r>
              <a:rPr lang="en-MY" dirty="0"/>
              <a:t>Domestic: </a:t>
            </a:r>
            <a:r>
              <a:rPr lang="en-US" sz="1200" b="0" i="0" kern="1200" dirty="0">
                <a:solidFill>
                  <a:schemeClr val="tx1"/>
                </a:solidFill>
                <a:effectLst/>
                <a:latin typeface="+mn-lt"/>
                <a:ea typeface="+mn-ea"/>
                <a:cs typeface="+mn-cs"/>
              </a:rPr>
              <a:t>By </a:t>
            </a:r>
            <a:r>
              <a:rPr lang="en-US" sz="1200" b="0" i="0" u="none" strike="noStrike" kern="1200" dirty="0">
                <a:solidFill>
                  <a:schemeClr val="tx1"/>
                </a:solidFill>
                <a:effectLst/>
                <a:latin typeface="+mn-lt"/>
                <a:ea typeface="+mn-ea"/>
                <a:cs typeface="+mn-cs"/>
                <a:hlinkClick r:id="rId7"/>
              </a:rPr>
              <a:t>b </a:t>
            </a:r>
            <a:r>
              <a:rPr lang="en-US" sz="1200" b="0" i="0" u="none" strike="noStrike" kern="1200" dirty="0" err="1">
                <a:solidFill>
                  <a:schemeClr val="tx1"/>
                </a:solidFill>
                <a:effectLst/>
                <a:latin typeface="+mn-lt"/>
                <a:ea typeface="+mn-ea"/>
                <a:cs typeface="+mn-cs"/>
                <a:hlinkClick r:id="rId7"/>
              </a:rPr>
              <a:t>farias</a:t>
            </a:r>
            <a:r>
              <a:rPr lang="en-US" sz="1200" b="0" i="0" kern="1200" dirty="0">
                <a:solidFill>
                  <a:schemeClr val="tx1"/>
                </a:solidFill>
                <a:effectLst/>
                <a:latin typeface="+mn-lt"/>
                <a:ea typeface="+mn-ea"/>
                <a:cs typeface="+mn-cs"/>
              </a:rPr>
              <a:t>, CL In the </a:t>
            </a:r>
            <a:r>
              <a:rPr lang="en-US" sz="1200" b="0" i="0" u="sng" kern="1200" dirty="0">
                <a:solidFill>
                  <a:schemeClr val="tx1"/>
                </a:solidFill>
                <a:effectLst/>
                <a:latin typeface="+mn-lt"/>
                <a:ea typeface="+mn-ea"/>
                <a:cs typeface="+mn-cs"/>
                <a:hlinkClick r:id="rId8" tooltip="View the Family Line V2 collection"/>
              </a:rPr>
              <a:t>Family Line V2 Collection</a:t>
            </a:r>
            <a:endParaRPr lang="en-US" sz="1200" b="0" i="0" kern="1200" dirty="0">
              <a:solidFill>
                <a:schemeClr val="tx1"/>
              </a:solidFill>
              <a:effectLst/>
              <a:latin typeface="+mn-lt"/>
              <a:ea typeface="+mn-ea"/>
              <a:cs typeface="+mn-cs"/>
            </a:endParaRPr>
          </a:p>
          <a:p>
            <a:endParaRPr lang="en-MY" dirty="0"/>
          </a:p>
        </p:txBody>
      </p:sp>
      <p:sp>
        <p:nvSpPr>
          <p:cNvPr id="4" name="Slide Number Placeholder 3"/>
          <p:cNvSpPr>
            <a:spLocks noGrp="1"/>
          </p:cNvSpPr>
          <p:nvPr>
            <p:ph type="sldNum" sz="quarter" idx="5"/>
          </p:nvPr>
        </p:nvSpPr>
        <p:spPr/>
        <p:txBody>
          <a:bodyPr/>
          <a:lstStyle/>
          <a:p>
            <a:fld id="{18295A31-79A2-4A38-B28A-0575FAE0D82E}" type="slidenum">
              <a:rPr lang="en-MY" smtClean="0"/>
              <a:t>7</a:t>
            </a:fld>
            <a:endParaRPr lang="en-MY"/>
          </a:p>
        </p:txBody>
      </p:sp>
    </p:spTree>
    <p:extLst>
      <p:ext uri="{BB962C8B-B14F-4D97-AF65-F5344CB8AC3E}">
        <p14:creationId xmlns:p14="http://schemas.microsoft.com/office/powerpoint/2010/main" val="3295323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tooltip="World with Countries"/>
              </a:rPr>
              <a:t>World with Countries</a:t>
            </a:r>
            <a:r>
              <a:rPr lang="en-US" sz="1200" b="0" i="0" kern="1200" dirty="0">
                <a:solidFill>
                  <a:schemeClr val="tx1"/>
                </a:solidFill>
                <a:effectLst/>
                <a:latin typeface="+mn-lt"/>
                <a:ea typeface="+mn-ea"/>
                <a:cs typeface="+mn-cs"/>
              </a:rPr>
              <a:t> by </a:t>
            </a:r>
            <a:r>
              <a:rPr lang="en-US" sz="1200" b="0" i="0" u="none" strike="noStrike" kern="1200" dirty="0">
                <a:solidFill>
                  <a:schemeClr val="tx1"/>
                </a:solidFill>
                <a:effectLst/>
                <a:latin typeface="+mn-lt"/>
                <a:ea typeface="+mn-ea"/>
                <a:cs typeface="+mn-cs"/>
                <a:hlinkClick r:id="rId4" tooltip="Free Vector Maps"/>
              </a:rPr>
              <a:t>FreeVectorMaps.com</a:t>
            </a:r>
            <a:endParaRPr lang="en-MY" dirty="0"/>
          </a:p>
        </p:txBody>
      </p:sp>
      <p:sp>
        <p:nvSpPr>
          <p:cNvPr id="4" name="Slide Number Placeholder 3"/>
          <p:cNvSpPr>
            <a:spLocks noGrp="1"/>
          </p:cNvSpPr>
          <p:nvPr>
            <p:ph type="sldNum" sz="quarter" idx="5"/>
          </p:nvPr>
        </p:nvSpPr>
        <p:spPr/>
        <p:txBody>
          <a:bodyPr/>
          <a:lstStyle/>
          <a:p>
            <a:fld id="{18295A31-79A2-4A38-B28A-0575FAE0D82E}" type="slidenum">
              <a:rPr lang="en-MY" smtClean="0"/>
              <a:t>8</a:t>
            </a:fld>
            <a:endParaRPr lang="en-MY"/>
          </a:p>
        </p:txBody>
      </p:sp>
    </p:spTree>
    <p:extLst>
      <p:ext uri="{BB962C8B-B14F-4D97-AF65-F5344CB8AC3E}">
        <p14:creationId xmlns:p14="http://schemas.microsoft.com/office/powerpoint/2010/main" val="413322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b="1" dirty="0"/>
              <a:t>Classification</a:t>
            </a:r>
          </a:p>
          <a:p>
            <a:r>
              <a:rPr lang="en-MY" b="1" dirty="0"/>
              <a:t>Physical water scarcity= </a:t>
            </a:r>
            <a:r>
              <a:rPr lang="en-MY" dirty="0"/>
              <a:t>at least 75% of available water is withdrawn from river sources for Human use.</a:t>
            </a:r>
          </a:p>
          <a:p>
            <a:r>
              <a:rPr lang="en-MY" b="1" dirty="0"/>
              <a:t>Approaching= </a:t>
            </a:r>
            <a:r>
              <a:rPr lang="en-MY" dirty="0"/>
              <a:t>between 60% and 74% of available water is withdraw is withdrawn from river sources for human use.</a:t>
            </a:r>
          </a:p>
          <a:p>
            <a:r>
              <a:rPr lang="en-MY" b="1" dirty="0"/>
              <a:t>Economic water scarcity= </a:t>
            </a:r>
            <a:r>
              <a:rPr lang="en-MY" dirty="0"/>
              <a:t>Areas are using less than 25% of available water from river sources, however, population is still suffering from malnutrition.</a:t>
            </a:r>
          </a:p>
          <a:p>
            <a:r>
              <a:rPr lang="en-MY" b="1" dirty="0"/>
              <a:t>Little to no= </a:t>
            </a:r>
            <a:r>
              <a:rPr lang="en-MY" dirty="0"/>
              <a:t>less than 25% of available water from river sources is used. </a:t>
            </a:r>
          </a:p>
          <a:p>
            <a:endParaRPr lang="en-MY" dirty="0"/>
          </a:p>
          <a:p>
            <a:r>
              <a:rPr lang="en-MY" dirty="0"/>
              <a:t>Photograph- Bob Metcalf [Public domain]</a:t>
            </a:r>
          </a:p>
          <a:p>
            <a:endParaRPr lang="en-MY" dirty="0"/>
          </a:p>
          <a:p>
            <a:r>
              <a:rPr lang="en-MY" b="1" dirty="0"/>
              <a:t>Information source: </a:t>
            </a:r>
            <a:r>
              <a:rPr lang="en-MY" dirty="0"/>
              <a:t>UN water Org.</a:t>
            </a:r>
          </a:p>
        </p:txBody>
      </p:sp>
      <p:sp>
        <p:nvSpPr>
          <p:cNvPr id="4" name="Slide Number Placeholder 3"/>
          <p:cNvSpPr>
            <a:spLocks noGrp="1"/>
          </p:cNvSpPr>
          <p:nvPr>
            <p:ph type="sldNum" sz="quarter" idx="5"/>
          </p:nvPr>
        </p:nvSpPr>
        <p:spPr/>
        <p:txBody>
          <a:bodyPr/>
          <a:lstStyle/>
          <a:p>
            <a:fld id="{18295A31-79A2-4A38-B28A-0575FAE0D82E}" type="slidenum">
              <a:rPr lang="en-MY" smtClean="0"/>
              <a:t>11</a:t>
            </a:fld>
            <a:endParaRPr lang="en-MY"/>
          </a:p>
        </p:txBody>
      </p:sp>
    </p:spTree>
    <p:extLst>
      <p:ext uri="{BB962C8B-B14F-4D97-AF65-F5344CB8AC3E}">
        <p14:creationId xmlns:p14="http://schemas.microsoft.com/office/powerpoint/2010/main" val="3872223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b="1" dirty="0"/>
              <a:t>Classification</a:t>
            </a:r>
          </a:p>
          <a:p>
            <a:r>
              <a:rPr lang="en-MY" b="1" dirty="0"/>
              <a:t>Physical water scarcity= </a:t>
            </a:r>
            <a:r>
              <a:rPr lang="en-MY" dirty="0"/>
              <a:t>at least 75% of available water is withdrawn from river sources for Human use.</a:t>
            </a:r>
          </a:p>
          <a:p>
            <a:r>
              <a:rPr lang="en-MY" b="1" dirty="0"/>
              <a:t>Approaching= </a:t>
            </a:r>
            <a:r>
              <a:rPr lang="en-MY" dirty="0"/>
              <a:t>between 60% and 74% of available water is withdraw is withdrawn from river sources for human use.</a:t>
            </a:r>
          </a:p>
          <a:p>
            <a:r>
              <a:rPr lang="en-MY" b="1" dirty="0"/>
              <a:t>Economic water scarcity= </a:t>
            </a:r>
            <a:r>
              <a:rPr lang="en-MY" dirty="0"/>
              <a:t>Areas are using less than 25% of available water from river sources, however, population is still suffering from malnutrition.</a:t>
            </a:r>
          </a:p>
          <a:p>
            <a:r>
              <a:rPr lang="en-MY" b="1" dirty="0"/>
              <a:t>Little to no= </a:t>
            </a:r>
            <a:r>
              <a:rPr lang="en-MY" dirty="0"/>
              <a:t>less than 25% of available water from river sources is used. </a:t>
            </a:r>
          </a:p>
          <a:p>
            <a:endParaRPr lang="en-MY" dirty="0"/>
          </a:p>
          <a:p>
            <a:r>
              <a:rPr lang="en-MY" dirty="0" err="1"/>
              <a:t>Kloppen</a:t>
            </a:r>
            <a:r>
              <a:rPr lang="en-MY" dirty="0"/>
              <a:t> Classification- </a:t>
            </a:r>
            <a:r>
              <a:rPr lang="en-US" dirty="0"/>
              <a:t>Peel, M. C., Finlayson, B. L., and McMahon, T. A.(University of Melbourne)Enhanced, modified, and vectorized by Ali </a:t>
            </a:r>
            <a:r>
              <a:rPr lang="en-US" dirty="0" err="1"/>
              <a:t>Zifan</a:t>
            </a:r>
            <a:r>
              <a:rPr lang="en-US" dirty="0"/>
              <a:t>. [CC BY-SA 4.0 (https://creativecommons.org/licenses/by-sa/4.0)]</a:t>
            </a:r>
          </a:p>
          <a:p>
            <a:r>
              <a:rPr lang="en-US" dirty="0"/>
              <a:t>GDP per Capita- me, </a:t>
            </a:r>
            <a:r>
              <a:rPr lang="en-US" dirty="0" err="1"/>
              <a:t>Bamse</a:t>
            </a:r>
            <a:r>
              <a:rPr lang="en-US" dirty="0"/>
              <a:t>, CC BY-SA 3.0 &lt;http://creativecommons.org/licenses/by-sa/3.0/&gt;, via Wikimedia Commons</a:t>
            </a:r>
            <a:r>
              <a:rPr lang="en-MY" dirty="0"/>
              <a:t>MAP: </a:t>
            </a:r>
            <a:r>
              <a:rPr lang="en-US" dirty="0"/>
              <a:t>World Water Assessment </a:t>
            </a:r>
            <a:r>
              <a:rPr lang="en-US" dirty="0" err="1"/>
              <a:t>Programme</a:t>
            </a:r>
            <a:r>
              <a:rPr lang="en-US" dirty="0"/>
              <a:t> (WWAP) [Public domain]</a:t>
            </a:r>
            <a:endParaRPr lang="en-MY" dirty="0"/>
          </a:p>
        </p:txBody>
      </p:sp>
      <p:sp>
        <p:nvSpPr>
          <p:cNvPr id="4" name="Slide Number Placeholder 3"/>
          <p:cNvSpPr>
            <a:spLocks noGrp="1"/>
          </p:cNvSpPr>
          <p:nvPr>
            <p:ph type="sldNum" sz="quarter" idx="5"/>
          </p:nvPr>
        </p:nvSpPr>
        <p:spPr/>
        <p:txBody>
          <a:bodyPr/>
          <a:lstStyle/>
          <a:p>
            <a:fld id="{18295A31-79A2-4A38-B28A-0575FAE0D82E}" type="slidenum">
              <a:rPr lang="en-MY" smtClean="0"/>
              <a:t>13</a:t>
            </a:fld>
            <a:endParaRPr lang="en-MY"/>
          </a:p>
        </p:txBody>
      </p:sp>
    </p:spTree>
    <p:extLst>
      <p:ext uri="{BB962C8B-B14F-4D97-AF65-F5344CB8AC3E}">
        <p14:creationId xmlns:p14="http://schemas.microsoft.com/office/powerpoint/2010/main" val="329275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BC787-B769-4E68-8CDE-F26C4287D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517C9372-8AEF-403D-99CE-B307DC51F8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AAF5C88F-B4F3-48D9-BCA2-B76B31A5E0AD}"/>
              </a:ext>
            </a:extLst>
          </p:cNvPr>
          <p:cNvSpPr>
            <a:spLocks noGrp="1"/>
          </p:cNvSpPr>
          <p:nvPr>
            <p:ph type="dt" sz="half" idx="10"/>
          </p:nvPr>
        </p:nvSpPr>
        <p:spPr/>
        <p:txBody>
          <a:bodyPr/>
          <a:lstStyle/>
          <a:p>
            <a:fld id="{6DE1B6AE-8C94-40DD-9297-D2FFF1BE9714}" type="datetimeFigureOut">
              <a:rPr lang="en-MY" smtClean="0"/>
              <a:t>21/2/2024</a:t>
            </a:fld>
            <a:endParaRPr lang="en-MY"/>
          </a:p>
        </p:txBody>
      </p:sp>
      <p:sp>
        <p:nvSpPr>
          <p:cNvPr id="5" name="Footer Placeholder 4">
            <a:extLst>
              <a:ext uri="{FF2B5EF4-FFF2-40B4-BE49-F238E27FC236}">
                <a16:creationId xmlns:a16="http://schemas.microsoft.com/office/drawing/2014/main" id="{2B5311ED-DCCF-4419-BA9B-FFA9378A4A4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1C67E3E-C6BC-4365-BB8A-3C4D41302284}"/>
              </a:ext>
            </a:extLst>
          </p:cNvPr>
          <p:cNvSpPr>
            <a:spLocks noGrp="1"/>
          </p:cNvSpPr>
          <p:nvPr>
            <p:ph type="sldNum" sz="quarter" idx="12"/>
          </p:nvPr>
        </p:nvSpPr>
        <p:spPr/>
        <p:txBody>
          <a:bodyPr/>
          <a:lstStyle/>
          <a:p>
            <a:fld id="{6CACD776-3E59-457E-8913-92C7C18F9544}" type="slidenum">
              <a:rPr lang="en-MY" smtClean="0"/>
              <a:t>‹#›</a:t>
            </a:fld>
            <a:endParaRPr lang="en-MY"/>
          </a:p>
        </p:txBody>
      </p:sp>
    </p:spTree>
    <p:extLst>
      <p:ext uri="{BB962C8B-B14F-4D97-AF65-F5344CB8AC3E}">
        <p14:creationId xmlns:p14="http://schemas.microsoft.com/office/powerpoint/2010/main" val="670055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27F07-A964-45E2-A2CB-17C779E1810F}"/>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C8469AE2-DF8F-4BF8-ABAE-D2FA65D30A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8D847B2-D352-4E0D-82DD-D17EF048C87F}"/>
              </a:ext>
            </a:extLst>
          </p:cNvPr>
          <p:cNvSpPr>
            <a:spLocks noGrp="1"/>
          </p:cNvSpPr>
          <p:nvPr>
            <p:ph type="dt" sz="half" idx="10"/>
          </p:nvPr>
        </p:nvSpPr>
        <p:spPr/>
        <p:txBody>
          <a:bodyPr/>
          <a:lstStyle/>
          <a:p>
            <a:fld id="{6DE1B6AE-8C94-40DD-9297-D2FFF1BE9714}" type="datetimeFigureOut">
              <a:rPr lang="en-MY" smtClean="0"/>
              <a:t>21/2/2024</a:t>
            </a:fld>
            <a:endParaRPr lang="en-MY"/>
          </a:p>
        </p:txBody>
      </p:sp>
      <p:sp>
        <p:nvSpPr>
          <p:cNvPr id="5" name="Footer Placeholder 4">
            <a:extLst>
              <a:ext uri="{FF2B5EF4-FFF2-40B4-BE49-F238E27FC236}">
                <a16:creationId xmlns:a16="http://schemas.microsoft.com/office/drawing/2014/main" id="{9AE504F6-AA97-44A4-A6D4-751F99DE657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C8B4AFB-891C-4C99-B6A7-CE88990508C3}"/>
              </a:ext>
            </a:extLst>
          </p:cNvPr>
          <p:cNvSpPr>
            <a:spLocks noGrp="1"/>
          </p:cNvSpPr>
          <p:nvPr>
            <p:ph type="sldNum" sz="quarter" idx="12"/>
          </p:nvPr>
        </p:nvSpPr>
        <p:spPr/>
        <p:txBody>
          <a:bodyPr/>
          <a:lstStyle/>
          <a:p>
            <a:fld id="{6CACD776-3E59-457E-8913-92C7C18F9544}" type="slidenum">
              <a:rPr lang="en-MY" smtClean="0"/>
              <a:t>‹#›</a:t>
            </a:fld>
            <a:endParaRPr lang="en-MY"/>
          </a:p>
        </p:txBody>
      </p:sp>
    </p:spTree>
    <p:extLst>
      <p:ext uri="{BB962C8B-B14F-4D97-AF65-F5344CB8AC3E}">
        <p14:creationId xmlns:p14="http://schemas.microsoft.com/office/powerpoint/2010/main" val="2792591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D68172-4549-4171-B7B3-B66C874711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BD70A72D-97D5-45FF-B0D7-020DEC6D50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62740CF-3A32-4768-AFE1-98E3346901D1}"/>
              </a:ext>
            </a:extLst>
          </p:cNvPr>
          <p:cNvSpPr>
            <a:spLocks noGrp="1"/>
          </p:cNvSpPr>
          <p:nvPr>
            <p:ph type="dt" sz="half" idx="10"/>
          </p:nvPr>
        </p:nvSpPr>
        <p:spPr/>
        <p:txBody>
          <a:bodyPr/>
          <a:lstStyle/>
          <a:p>
            <a:fld id="{6DE1B6AE-8C94-40DD-9297-D2FFF1BE9714}" type="datetimeFigureOut">
              <a:rPr lang="en-MY" smtClean="0"/>
              <a:t>21/2/2024</a:t>
            </a:fld>
            <a:endParaRPr lang="en-MY"/>
          </a:p>
        </p:txBody>
      </p:sp>
      <p:sp>
        <p:nvSpPr>
          <p:cNvPr id="5" name="Footer Placeholder 4">
            <a:extLst>
              <a:ext uri="{FF2B5EF4-FFF2-40B4-BE49-F238E27FC236}">
                <a16:creationId xmlns:a16="http://schemas.microsoft.com/office/drawing/2014/main" id="{A426E87A-4F23-426F-9A84-8CC714BDC2A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46DFA57-2D15-415A-912F-4B6AB50ACF10}"/>
              </a:ext>
            </a:extLst>
          </p:cNvPr>
          <p:cNvSpPr>
            <a:spLocks noGrp="1"/>
          </p:cNvSpPr>
          <p:nvPr>
            <p:ph type="sldNum" sz="quarter" idx="12"/>
          </p:nvPr>
        </p:nvSpPr>
        <p:spPr/>
        <p:txBody>
          <a:bodyPr/>
          <a:lstStyle/>
          <a:p>
            <a:fld id="{6CACD776-3E59-457E-8913-92C7C18F9544}" type="slidenum">
              <a:rPr lang="en-MY" smtClean="0"/>
              <a:t>‹#›</a:t>
            </a:fld>
            <a:endParaRPr lang="en-MY"/>
          </a:p>
        </p:txBody>
      </p:sp>
    </p:spTree>
    <p:extLst>
      <p:ext uri="{BB962C8B-B14F-4D97-AF65-F5344CB8AC3E}">
        <p14:creationId xmlns:p14="http://schemas.microsoft.com/office/powerpoint/2010/main" val="352454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BB04-B38A-4F6D-85D9-E9DBEC6FA714}"/>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4DC60BD1-20AA-47DA-B20C-E89E73523A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5B868D7-4340-441E-8EAF-F8460645BE22}"/>
              </a:ext>
            </a:extLst>
          </p:cNvPr>
          <p:cNvSpPr>
            <a:spLocks noGrp="1"/>
          </p:cNvSpPr>
          <p:nvPr>
            <p:ph type="dt" sz="half" idx="10"/>
          </p:nvPr>
        </p:nvSpPr>
        <p:spPr/>
        <p:txBody>
          <a:bodyPr/>
          <a:lstStyle/>
          <a:p>
            <a:fld id="{6DE1B6AE-8C94-40DD-9297-D2FFF1BE9714}" type="datetimeFigureOut">
              <a:rPr lang="en-MY" smtClean="0"/>
              <a:t>21/2/2024</a:t>
            </a:fld>
            <a:endParaRPr lang="en-MY"/>
          </a:p>
        </p:txBody>
      </p:sp>
      <p:sp>
        <p:nvSpPr>
          <p:cNvPr id="5" name="Footer Placeholder 4">
            <a:extLst>
              <a:ext uri="{FF2B5EF4-FFF2-40B4-BE49-F238E27FC236}">
                <a16:creationId xmlns:a16="http://schemas.microsoft.com/office/drawing/2014/main" id="{CFC11245-4A79-4C82-B0A6-64C211B8EF3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741D207-440E-4374-8EB3-C1EEC4F57C1A}"/>
              </a:ext>
            </a:extLst>
          </p:cNvPr>
          <p:cNvSpPr>
            <a:spLocks noGrp="1"/>
          </p:cNvSpPr>
          <p:nvPr>
            <p:ph type="sldNum" sz="quarter" idx="12"/>
          </p:nvPr>
        </p:nvSpPr>
        <p:spPr/>
        <p:txBody>
          <a:bodyPr/>
          <a:lstStyle/>
          <a:p>
            <a:fld id="{6CACD776-3E59-457E-8913-92C7C18F9544}" type="slidenum">
              <a:rPr lang="en-MY" smtClean="0"/>
              <a:t>‹#›</a:t>
            </a:fld>
            <a:endParaRPr lang="en-MY"/>
          </a:p>
        </p:txBody>
      </p:sp>
    </p:spTree>
    <p:extLst>
      <p:ext uri="{BB962C8B-B14F-4D97-AF65-F5344CB8AC3E}">
        <p14:creationId xmlns:p14="http://schemas.microsoft.com/office/powerpoint/2010/main" val="209106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F134-759A-4C04-BD99-C7C65A6707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CF828871-88A9-4A64-B2DD-E75B10958A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F8E403-A44B-4ADC-9AC0-1961796C085C}"/>
              </a:ext>
            </a:extLst>
          </p:cNvPr>
          <p:cNvSpPr>
            <a:spLocks noGrp="1"/>
          </p:cNvSpPr>
          <p:nvPr>
            <p:ph type="dt" sz="half" idx="10"/>
          </p:nvPr>
        </p:nvSpPr>
        <p:spPr/>
        <p:txBody>
          <a:bodyPr/>
          <a:lstStyle/>
          <a:p>
            <a:fld id="{6DE1B6AE-8C94-40DD-9297-D2FFF1BE9714}" type="datetimeFigureOut">
              <a:rPr lang="en-MY" smtClean="0"/>
              <a:t>21/2/2024</a:t>
            </a:fld>
            <a:endParaRPr lang="en-MY"/>
          </a:p>
        </p:txBody>
      </p:sp>
      <p:sp>
        <p:nvSpPr>
          <p:cNvPr id="5" name="Footer Placeholder 4">
            <a:extLst>
              <a:ext uri="{FF2B5EF4-FFF2-40B4-BE49-F238E27FC236}">
                <a16:creationId xmlns:a16="http://schemas.microsoft.com/office/drawing/2014/main" id="{F0528730-C3F0-4C73-BD99-B1EE0285E1F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838799B-1080-40AA-B419-B116111F2CA1}"/>
              </a:ext>
            </a:extLst>
          </p:cNvPr>
          <p:cNvSpPr>
            <a:spLocks noGrp="1"/>
          </p:cNvSpPr>
          <p:nvPr>
            <p:ph type="sldNum" sz="quarter" idx="12"/>
          </p:nvPr>
        </p:nvSpPr>
        <p:spPr/>
        <p:txBody>
          <a:bodyPr/>
          <a:lstStyle/>
          <a:p>
            <a:fld id="{6CACD776-3E59-457E-8913-92C7C18F9544}" type="slidenum">
              <a:rPr lang="en-MY" smtClean="0"/>
              <a:t>‹#›</a:t>
            </a:fld>
            <a:endParaRPr lang="en-MY"/>
          </a:p>
        </p:txBody>
      </p:sp>
    </p:spTree>
    <p:extLst>
      <p:ext uri="{BB962C8B-B14F-4D97-AF65-F5344CB8AC3E}">
        <p14:creationId xmlns:p14="http://schemas.microsoft.com/office/powerpoint/2010/main" val="2531176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5EBE-EE6A-4056-AC7D-26F42CFBB00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3D5E7AF1-3C0D-4C10-A32B-059F2FAE98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A8D44781-B955-42B3-9C3B-4B3AB3EFCA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99B6C577-EC7B-43A6-9BA0-246DF4A1FB05}"/>
              </a:ext>
            </a:extLst>
          </p:cNvPr>
          <p:cNvSpPr>
            <a:spLocks noGrp="1"/>
          </p:cNvSpPr>
          <p:nvPr>
            <p:ph type="dt" sz="half" idx="10"/>
          </p:nvPr>
        </p:nvSpPr>
        <p:spPr/>
        <p:txBody>
          <a:bodyPr/>
          <a:lstStyle/>
          <a:p>
            <a:fld id="{6DE1B6AE-8C94-40DD-9297-D2FFF1BE9714}" type="datetimeFigureOut">
              <a:rPr lang="en-MY" smtClean="0"/>
              <a:t>21/2/2024</a:t>
            </a:fld>
            <a:endParaRPr lang="en-MY"/>
          </a:p>
        </p:txBody>
      </p:sp>
      <p:sp>
        <p:nvSpPr>
          <p:cNvPr id="6" name="Footer Placeholder 5">
            <a:extLst>
              <a:ext uri="{FF2B5EF4-FFF2-40B4-BE49-F238E27FC236}">
                <a16:creationId xmlns:a16="http://schemas.microsoft.com/office/drawing/2014/main" id="{8DBA0F8C-766E-4AA5-8CAB-CA39A0DB7B18}"/>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9DD6FAC7-72D9-4922-B6CF-2BB116C0A3D4}"/>
              </a:ext>
            </a:extLst>
          </p:cNvPr>
          <p:cNvSpPr>
            <a:spLocks noGrp="1"/>
          </p:cNvSpPr>
          <p:nvPr>
            <p:ph type="sldNum" sz="quarter" idx="12"/>
          </p:nvPr>
        </p:nvSpPr>
        <p:spPr/>
        <p:txBody>
          <a:bodyPr/>
          <a:lstStyle/>
          <a:p>
            <a:fld id="{6CACD776-3E59-457E-8913-92C7C18F9544}" type="slidenum">
              <a:rPr lang="en-MY" smtClean="0"/>
              <a:t>‹#›</a:t>
            </a:fld>
            <a:endParaRPr lang="en-MY"/>
          </a:p>
        </p:txBody>
      </p:sp>
    </p:spTree>
    <p:extLst>
      <p:ext uri="{BB962C8B-B14F-4D97-AF65-F5344CB8AC3E}">
        <p14:creationId xmlns:p14="http://schemas.microsoft.com/office/powerpoint/2010/main" val="1831247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59F9-22D6-4548-ACF9-868DA348C77A}"/>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A5CFFA2-4267-4B57-929A-BD9C27219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3A1E53-797A-45CF-9653-141ACD4A27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4A701026-AA3F-499E-8ECE-2FA09FC07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24622C-F49B-47AE-9E26-8E616806D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1C45F05A-6B7A-480E-9399-5038FDFD936A}"/>
              </a:ext>
            </a:extLst>
          </p:cNvPr>
          <p:cNvSpPr>
            <a:spLocks noGrp="1"/>
          </p:cNvSpPr>
          <p:nvPr>
            <p:ph type="dt" sz="half" idx="10"/>
          </p:nvPr>
        </p:nvSpPr>
        <p:spPr/>
        <p:txBody>
          <a:bodyPr/>
          <a:lstStyle/>
          <a:p>
            <a:fld id="{6DE1B6AE-8C94-40DD-9297-D2FFF1BE9714}" type="datetimeFigureOut">
              <a:rPr lang="en-MY" smtClean="0"/>
              <a:t>21/2/2024</a:t>
            </a:fld>
            <a:endParaRPr lang="en-MY"/>
          </a:p>
        </p:txBody>
      </p:sp>
      <p:sp>
        <p:nvSpPr>
          <p:cNvPr id="8" name="Footer Placeholder 7">
            <a:extLst>
              <a:ext uri="{FF2B5EF4-FFF2-40B4-BE49-F238E27FC236}">
                <a16:creationId xmlns:a16="http://schemas.microsoft.com/office/drawing/2014/main" id="{00E9F0EE-1B53-4A98-BF16-C3524DBE467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E10E295E-1652-42E0-B5A6-58CDB4A47FAD}"/>
              </a:ext>
            </a:extLst>
          </p:cNvPr>
          <p:cNvSpPr>
            <a:spLocks noGrp="1"/>
          </p:cNvSpPr>
          <p:nvPr>
            <p:ph type="sldNum" sz="quarter" idx="12"/>
          </p:nvPr>
        </p:nvSpPr>
        <p:spPr/>
        <p:txBody>
          <a:bodyPr/>
          <a:lstStyle/>
          <a:p>
            <a:fld id="{6CACD776-3E59-457E-8913-92C7C18F9544}" type="slidenum">
              <a:rPr lang="en-MY" smtClean="0"/>
              <a:t>‹#›</a:t>
            </a:fld>
            <a:endParaRPr lang="en-MY"/>
          </a:p>
        </p:txBody>
      </p:sp>
    </p:spTree>
    <p:extLst>
      <p:ext uri="{BB962C8B-B14F-4D97-AF65-F5344CB8AC3E}">
        <p14:creationId xmlns:p14="http://schemas.microsoft.com/office/powerpoint/2010/main" val="1912860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9123-E858-44D8-970D-3BEB3C701597}"/>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0EACE89D-AD67-493D-B277-57CFFEFCF9CA}"/>
              </a:ext>
            </a:extLst>
          </p:cNvPr>
          <p:cNvSpPr>
            <a:spLocks noGrp="1"/>
          </p:cNvSpPr>
          <p:nvPr>
            <p:ph type="dt" sz="half" idx="10"/>
          </p:nvPr>
        </p:nvSpPr>
        <p:spPr/>
        <p:txBody>
          <a:bodyPr/>
          <a:lstStyle/>
          <a:p>
            <a:fld id="{6DE1B6AE-8C94-40DD-9297-D2FFF1BE9714}" type="datetimeFigureOut">
              <a:rPr lang="en-MY" smtClean="0"/>
              <a:t>21/2/2024</a:t>
            </a:fld>
            <a:endParaRPr lang="en-MY"/>
          </a:p>
        </p:txBody>
      </p:sp>
      <p:sp>
        <p:nvSpPr>
          <p:cNvPr id="4" name="Footer Placeholder 3">
            <a:extLst>
              <a:ext uri="{FF2B5EF4-FFF2-40B4-BE49-F238E27FC236}">
                <a16:creationId xmlns:a16="http://schemas.microsoft.com/office/drawing/2014/main" id="{F7C59E59-C816-4D93-A678-622FDB2622C8}"/>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BBDE415D-7928-4D40-B66A-93C09570FBCB}"/>
              </a:ext>
            </a:extLst>
          </p:cNvPr>
          <p:cNvSpPr>
            <a:spLocks noGrp="1"/>
          </p:cNvSpPr>
          <p:nvPr>
            <p:ph type="sldNum" sz="quarter" idx="12"/>
          </p:nvPr>
        </p:nvSpPr>
        <p:spPr/>
        <p:txBody>
          <a:bodyPr/>
          <a:lstStyle/>
          <a:p>
            <a:fld id="{6CACD776-3E59-457E-8913-92C7C18F9544}" type="slidenum">
              <a:rPr lang="en-MY" smtClean="0"/>
              <a:t>‹#›</a:t>
            </a:fld>
            <a:endParaRPr lang="en-MY"/>
          </a:p>
        </p:txBody>
      </p:sp>
    </p:spTree>
    <p:extLst>
      <p:ext uri="{BB962C8B-B14F-4D97-AF65-F5344CB8AC3E}">
        <p14:creationId xmlns:p14="http://schemas.microsoft.com/office/powerpoint/2010/main" val="3757737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16819-8B96-4647-872F-4DFD3EC62026}"/>
              </a:ext>
            </a:extLst>
          </p:cNvPr>
          <p:cNvSpPr>
            <a:spLocks noGrp="1"/>
          </p:cNvSpPr>
          <p:nvPr>
            <p:ph type="dt" sz="half" idx="10"/>
          </p:nvPr>
        </p:nvSpPr>
        <p:spPr/>
        <p:txBody>
          <a:bodyPr/>
          <a:lstStyle/>
          <a:p>
            <a:fld id="{6DE1B6AE-8C94-40DD-9297-D2FFF1BE9714}" type="datetimeFigureOut">
              <a:rPr lang="en-MY" smtClean="0"/>
              <a:t>21/2/2024</a:t>
            </a:fld>
            <a:endParaRPr lang="en-MY"/>
          </a:p>
        </p:txBody>
      </p:sp>
      <p:sp>
        <p:nvSpPr>
          <p:cNvPr id="3" name="Footer Placeholder 2">
            <a:extLst>
              <a:ext uri="{FF2B5EF4-FFF2-40B4-BE49-F238E27FC236}">
                <a16:creationId xmlns:a16="http://schemas.microsoft.com/office/drawing/2014/main" id="{CE344BC7-5F8C-403C-A2A7-FCCBF470CC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9861C2F1-70E0-49B3-A2A9-0EBDC5C78BFB}"/>
              </a:ext>
            </a:extLst>
          </p:cNvPr>
          <p:cNvSpPr>
            <a:spLocks noGrp="1"/>
          </p:cNvSpPr>
          <p:nvPr>
            <p:ph type="sldNum" sz="quarter" idx="12"/>
          </p:nvPr>
        </p:nvSpPr>
        <p:spPr/>
        <p:txBody>
          <a:bodyPr/>
          <a:lstStyle/>
          <a:p>
            <a:fld id="{6CACD776-3E59-457E-8913-92C7C18F9544}" type="slidenum">
              <a:rPr lang="en-MY" smtClean="0"/>
              <a:t>‹#›</a:t>
            </a:fld>
            <a:endParaRPr lang="en-MY"/>
          </a:p>
        </p:txBody>
      </p:sp>
    </p:spTree>
    <p:extLst>
      <p:ext uri="{BB962C8B-B14F-4D97-AF65-F5344CB8AC3E}">
        <p14:creationId xmlns:p14="http://schemas.microsoft.com/office/powerpoint/2010/main" val="4172016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C8BB-A6F6-4E5C-BFED-7A8F9AAF9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11D2643-7A2E-4DB1-AFC3-8E28720109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0271AF3A-69B7-48E3-840A-3BB9EB1ED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609CF3-1E6E-4FEF-846A-4738CA141380}"/>
              </a:ext>
            </a:extLst>
          </p:cNvPr>
          <p:cNvSpPr>
            <a:spLocks noGrp="1"/>
          </p:cNvSpPr>
          <p:nvPr>
            <p:ph type="dt" sz="half" idx="10"/>
          </p:nvPr>
        </p:nvSpPr>
        <p:spPr/>
        <p:txBody>
          <a:bodyPr/>
          <a:lstStyle/>
          <a:p>
            <a:fld id="{6DE1B6AE-8C94-40DD-9297-D2FFF1BE9714}" type="datetimeFigureOut">
              <a:rPr lang="en-MY" smtClean="0"/>
              <a:t>21/2/2024</a:t>
            </a:fld>
            <a:endParaRPr lang="en-MY"/>
          </a:p>
        </p:txBody>
      </p:sp>
      <p:sp>
        <p:nvSpPr>
          <p:cNvPr id="6" name="Footer Placeholder 5">
            <a:extLst>
              <a:ext uri="{FF2B5EF4-FFF2-40B4-BE49-F238E27FC236}">
                <a16:creationId xmlns:a16="http://schemas.microsoft.com/office/drawing/2014/main" id="{06D727EF-8D84-4566-A038-552AD8815D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AB055F8C-7782-4D0E-BFD7-33213802DE19}"/>
              </a:ext>
            </a:extLst>
          </p:cNvPr>
          <p:cNvSpPr>
            <a:spLocks noGrp="1"/>
          </p:cNvSpPr>
          <p:nvPr>
            <p:ph type="sldNum" sz="quarter" idx="12"/>
          </p:nvPr>
        </p:nvSpPr>
        <p:spPr/>
        <p:txBody>
          <a:bodyPr/>
          <a:lstStyle/>
          <a:p>
            <a:fld id="{6CACD776-3E59-457E-8913-92C7C18F9544}" type="slidenum">
              <a:rPr lang="en-MY" smtClean="0"/>
              <a:t>‹#›</a:t>
            </a:fld>
            <a:endParaRPr lang="en-MY"/>
          </a:p>
        </p:txBody>
      </p:sp>
    </p:spTree>
    <p:extLst>
      <p:ext uri="{BB962C8B-B14F-4D97-AF65-F5344CB8AC3E}">
        <p14:creationId xmlns:p14="http://schemas.microsoft.com/office/powerpoint/2010/main" val="2128850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330-5031-40D2-819C-9A5A16CAE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3D4A0631-3CE8-4451-87AD-C2072DBA2A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7E5738AD-34A0-45D6-A85F-B76BD47C3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5732F-2BA6-4710-8E96-C0D44EDAC9DF}"/>
              </a:ext>
            </a:extLst>
          </p:cNvPr>
          <p:cNvSpPr>
            <a:spLocks noGrp="1"/>
          </p:cNvSpPr>
          <p:nvPr>
            <p:ph type="dt" sz="half" idx="10"/>
          </p:nvPr>
        </p:nvSpPr>
        <p:spPr/>
        <p:txBody>
          <a:bodyPr/>
          <a:lstStyle/>
          <a:p>
            <a:fld id="{6DE1B6AE-8C94-40DD-9297-D2FFF1BE9714}" type="datetimeFigureOut">
              <a:rPr lang="en-MY" smtClean="0"/>
              <a:t>21/2/2024</a:t>
            </a:fld>
            <a:endParaRPr lang="en-MY"/>
          </a:p>
        </p:txBody>
      </p:sp>
      <p:sp>
        <p:nvSpPr>
          <p:cNvPr id="6" name="Footer Placeholder 5">
            <a:extLst>
              <a:ext uri="{FF2B5EF4-FFF2-40B4-BE49-F238E27FC236}">
                <a16:creationId xmlns:a16="http://schemas.microsoft.com/office/drawing/2014/main" id="{C0D03411-66CB-4F19-901A-383E15BC2C4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6DFB53C4-D4C3-409C-87A5-9D0B0E774F4D}"/>
              </a:ext>
            </a:extLst>
          </p:cNvPr>
          <p:cNvSpPr>
            <a:spLocks noGrp="1"/>
          </p:cNvSpPr>
          <p:nvPr>
            <p:ph type="sldNum" sz="quarter" idx="12"/>
          </p:nvPr>
        </p:nvSpPr>
        <p:spPr/>
        <p:txBody>
          <a:bodyPr/>
          <a:lstStyle/>
          <a:p>
            <a:fld id="{6CACD776-3E59-457E-8913-92C7C18F9544}" type="slidenum">
              <a:rPr lang="en-MY" smtClean="0"/>
              <a:t>‹#›</a:t>
            </a:fld>
            <a:endParaRPr lang="en-MY"/>
          </a:p>
        </p:txBody>
      </p:sp>
    </p:spTree>
    <p:extLst>
      <p:ext uri="{BB962C8B-B14F-4D97-AF65-F5344CB8AC3E}">
        <p14:creationId xmlns:p14="http://schemas.microsoft.com/office/powerpoint/2010/main" val="1408160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030A0">
            <a:alpha val="10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4905C5-6C44-40AE-A0B2-B6F9D17248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4833225B-4347-4C45-9474-6CF9679103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B68EA7B-CD31-4D91-B69D-10A93B9A0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1B6AE-8C94-40DD-9297-D2FFF1BE9714}" type="datetimeFigureOut">
              <a:rPr lang="en-MY" smtClean="0"/>
              <a:t>21/2/2024</a:t>
            </a:fld>
            <a:endParaRPr lang="en-MY"/>
          </a:p>
        </p:txBody>
      </p:sp>
      <p:sp>
        <p:nvSpPr>
          <p:cNvPr id="5" name="Footer Placeholder 4">
            <a:extLst>
              <a:ext uri="{FF2B5EF4-FFF2-40B4-BE49-F238E27FC236}">
                <a16:creationId xmlns:a16="http://schemas.microsoft.com/office/drawing/2014/main" id="{7AC4FBDF-E97F-4C8B-80C3-ADF76835C5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970C4C57-B13F-499E-BEA2-662362710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ACD776-3E59-457E-8913-92C7C18F9544}" type="slidenum">
              <a:rPr lang="en-MY" smtClean="0"/>
              <a:t>‹#›</a:t>
            </a:fld>
            <a:endParaRPr lang="en-MY"/>
          </a:p>
        </p:txBody>
      </p:sp>
    </p:spTree>
    <p:extLst>
      <p:ext uri="{BB962C8B-B14F-4D97-AF65-F5344CB8AC3E}">
        <p14:creationId xmlns:p14="http://schemas.microsoft.com/office/powerpoint/2010/main" val="3164438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gif"/></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hyperlink" Target="https://www.nationalgeographic.com/news/2018/03/world-water-day-water-crisis-explained/" TargetMode="External"/><Relationship Id="rId3" Type="http://schemas.openxmlformats.org/officeDocument/2006/relationships/hyperlink" Target="https://www.youtube.com/watch?time_continue=1&amp;v=BCHhwxvQqxg" TargetMode="External"/><Relationship Id="rId7" Type="http://schemas.openxmlformats.org/officeDocument/2006/relationships/hyperlink" Target="https://water.org/our-impact/water-crisis/childrens-and-education-crisi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youtube.com/watch?v=2QQszsz0C20" TargetMode="External"/><Relationship Id="rId5" Type="http://schemas.openxmlformats.org/officeDocument/2006/relationships/hyperlink" Target="https://www.youtube.com/watch?v=Iatpqn_pV1k" TargetMode="External"/><Relationship Id="rId4" Type="http://schemas.openxmlformats.org/officeDocument/2006/relationships/hyperlink" Target="https://www.youtube.com/watch?time_continue=1&amp;v=5BGUT7BjPl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forms/u/1/d/16ZfqDycGx8JS9pCKCtv5tC6iN4zjd9_4lxRBLuF_O3k/copy" TargetMode="External"/><Relationship Id="rId7" Type="http://schemas.openxmlformats.org/officeDocument/2006/relationships/hyperlink" Target="https://docs.google.com/document/d/1PkM6vNiG9s8XsszxsCmns5QLpc-UH8DF9LRKhTgjw_w/copy"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docs.google.com/presentation/d/1Kmwzi9RMHhZKdahHwhfZtLFVceeEWenoNJRMhqSNdTY/copy" TargetMode="External"/><Relationship Id="rId5" Type="http://schemas.openxmlformats.org/officeDocument/2006/relationships/hyperlink" Target="https://quizizz.com/admin/quiz/5f1e6b13702c7d001ba91e3a" TargetMode="External"/><Relationship Id="rId4" Type="http://schemas.openxmlformats.org/officeDocument/2006/relationships/hyperlink" Target="https://quizlet.com/_8jaq4o?x=1jqt&amp;i=2oimz1"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E6A7D4-558E-0C6F-7D50-2A10436A3AE5}"/>
              </a:ext>
            </a:extLst>
          </p:cNvPr>
          <p:cNvSpPr txBox="1"/>
          <p:nvPr/>
        </p:nvSpPr>
        <p:spPr>
          <a:xfrm>
            <a:off x="1005192" y="3650103"/>
            <a:ext cx="10181618" cy="38422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nSpc>
                <a:spcPct val="107000"/>
              </a:lnSpc>
              <a:spcAft>
                <a:spcPts val="800"/>
              </a:spcAft>
            </a:pPr>
            <a:r>
              <a:rPr lang="en-US" sz="2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Learning intentions: Understand the pressures placed on surface water and ground water and the relevance of this in maintaining food security.</a:t>
            </a:r>
            <a:endParaRPr lang="en-AU"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 </a:t>
            </a:r>
            <a:endParaRPr lang="en-AU"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Success criteria : </a:t>
            </a:r>
            <a:r>
              <a:rPr lang="en-ZA" sz="2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Describe and explain the various pressures placed on water</a:t>
            </a:r>
            <a:endParaRPr lang="en-AU"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ZA"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3" name="TextBox 2">
            <a:extLst>
              <a:ext uri="{FF2B5EF4-FFF2-40B4-BE49-F238E27FC236}">
                <a16:creationId xmlns:a16="http://schemas.microsoft.com/office/drawing/2014/main" id="{843B5FF8-1A56-3342-54B8-419E376CF729}"/>
              </a:ext>
            </a:extLst>
          </p:cNvPr>
          <p:cNvSpPr txBox="1"/>
          <p:nvPr/>
        </p:nvSpPr>
        <p:spPr>
          <a:xfrm>
            <a:off x="1005191" y="603115"/>
            <a:ext cx="10181618" cy="3046988"/>
          </a:xfrm>
          <a:prstGeom prst="rect">
            <a:avLst/>
          </a:prstGeom>
          <a:solidFill>
            <a:srgbClr val="00B0F0"/>
          </a:solidFill>
        </p:spPr>
        <p:txBody>
          <a:bodyPr wrap="square" rtlCol="0">
            <a:spAutoFit/>
          </a:bodyPr>
          <a:lstStyle/>
          <a:p>
            <a:r>
              <a:rPr lang="en-AU" sz="2400" dirty="0"/>
              <a:t>Topic: Water scarcity                                                                                         Date: 19/02/2024</a:t>
            </a:r>
          </a:p>
          <a:p>
            <a:endParaRPr lang="en-AU" sz="2400" dirty="0"/>
          </a:p>
          <a:p>
            <a:r>
              <a:rPr lang="en-AU" sz="2400" dirty="0"/>
              <a:t>Do now:</a:t>
            </a:r>
          </a:p>
          <a:p>
            <a:r>
              <a:rPr lang="en-AU" sz="2400" dirty="0"/>
              <a:t>How long can we live without water?</a:t>
            </a:r>
          </a:p>
          <a:p>
            <a:pPr marL="285750" indent="-285750">
              <a:buFont typeface="Arial" panose="020B0604020202020204" pitchFamily="34" charset="0"/>
              <a:buChar char="•"/>
            </a:pPr>
            <a:r>
              <a:rPr lang="en-AU" sz="2400" dirty="0">
                <a:solidFill>
                  <a:schemeClr val="accent1">
                    <a:lumMod val="75000"/>
                  </a:schemeClr>
                </a:solidFill>
              </a:rPr>
              <a:t>About 3 days</a:t>
            </a:r>
          </a:p>
          <a:p>
            <a:pPr marL="285750" indent="-285750">
              <a:buFont typeface="Arial" panose="020B0604020202020204" pitchFamily="34" charset="0"/>
              <a:buChar char="•"/>
            </a:pPr>
            <a:endParaRPr lang="en-AU" sz="2400" dirty="0">
              <a:solidFill>
                <a:schemeClr val="accent1">
                  <a:lumMod val="75000"/>
                </a:schemeClr>
              </a:solidFill>
            </a:endParaRPr>
          </a:p>
          <a:p>
            <a:r>
              <a:rPr lang="en-AU" sz="2400" dirty="0">
                <a:highlight>
                  <a:srgbClr val="FFFF00"/>
                </a:highlight>
              </a:rPr>
              <a:t>Copy the Success Criteria  </a:t>
            </a:r>
          </a:p>
        </p:txBody>
      </p:sp>
    </p:spTree>
    <p:extLst>
      <p:ext uri="{BB962C8B-B14F-4D97-AF65-F5344CB8AC3E}">
        <p14:creationId xmlns:p14="http://schemas.microsoft.com/office/powerpoint/2010/main" val="221715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CF871E1-F021-4B8E-8F32-639AE577B296}"/>
              </a:ext>
            </a:extLst>
          </p:cNvPr>
          <p:cNvSpPr txBox="1"/>
          <p:nvPr/>
        </p:nvSpPr>
        <p:spPr>
          <a:xfrm>
            <a:off x="1321654" y="-12188"/>
            <a:ext cx="9774063" cy="461665"/>
          </a:xfrm>
          <a:prstGeom prst="rect">
            <a:avLst/>
          </a:prstGeom>
          <a:noFill/>
        </p:spPr>
        <p:txBody>
          <a:bodyPr wrap="square" rtlCol="0">
            <a:spAutoFit/>
          </a:bodyPr>
          <a:lstStyle/>
          <a:p>
            <a:pPr algn="ctr"/>
            <a:r>
              <a:rPr lang="en-US" sz="2400" b="1" u="sng" dirty="0">
                <a:latin typeface="Quicksand" pitchFamily="2" charset="0"/>
              </a:rPr>
              <a:t>How do countries at different levels of development use water?</a:t>
            </a:r>
          </a:p>
        </p:txBody>
      </p:sp>
      <p:sp>
        <p:nvSpPr>
          <p:cNvPr id="15" name="TextBox 14">
            <a:extLst>
              <a:ext uri="{FF2B5EF4-FFF2-40B4-BE49-F238E27FC236}">
                <a16:creationId xmlns:a16="http://schemas.microsoft.com/office/drawing/2014/main" id="{29C6AFE9-B957-41B1-9019-C579A28D451B}"/>
              </a:ext>
            </a:extLst>
          </p:cNvPr>
          <p:cNvSpPr txBox="1"/>
          <p:nvPr/>
        </p:nvSpPr>
        <p:spPr>
          <a:xfrm>
            <a:off x="2438399" y="601180"/>
            <a:ext cx="9528175" cy="400110"/>
          </a:xfrm>
          <a:prstGeom prst="rect">
            <a:avLst/>
          </a:prstGeom>
          <a:noFill/>
        </p:spPr>
        <p:txBody>
          <a:bodyPr wrap="square" rtlCol="0">
            <a:spAutoFit/>
          </a:bodyPr>
          <a:lstStyle/>
          <a:p>
            <a:r>
              <a:rPr lang="en-US" sz="2000" b="1" dirty="0">
                <a:solidFill>
                  <a:srgbClr val="7030A0"/>
                </a:solidFill>
                <a:latin typeface="Quicksand" pitchFamily="2" charset="0"/>
              </a:rPr>
              <a:t>Suggest reasons why…</a:t>
            </a:r>
          </a:p>
        </p:txBody>
      </p:sp>
      <p:sp>
        <p:nvSpPr>
          <p:cNvPr id="16" name="TextBox 15">
            <a:extLst>
              <a:ext uri="{FF2B5EF4-FFF2-40B4-BE49-F238E27FC236}">
                <a16:creationId xmlns:a16="http://schemas.microsoft.com/office/drawing/2014/main" id="{FA6700B7-C6D5-4764-AC8E-711A4C3BE9C9}"/>
              </a:ext>
            </a:extLst>
          </p:cNvPr>
          <p:cNvSpPr txBox="1"/>
          <p:nvPr/>
        </p:nvSpPr>
        <p:spPr>
          <a:xfrm>
            <a:off x="2438399" y="1199089"/>
            <a:ext cx="9528175" cy="338554"/>
          </a:xfrm>
          <a:prstGeom prst="rect">
            <a:avLst/>
          </a:prstGeom>
          <a:noFill/>
        </p:spPr>
        <p:txBody>
          <a:bodyPr wrap="square" rtlCol="0">
            <a:spAutoFit/>
          </a:bodyPr>
          <a:lstStyle/>
          <a:p>
            <a:r>
              <a:rPr lang="en-US" sz="1600" b="1" dirty="0">
                <a:solidFill>
                  <a:srgbClr val="7030A0"/>
                </a:solidFill>
                <a:latin typeface="Quicksand" pitchFamily="2" charset="0"/>
              </a:rPr>
              <a:t>… Mali uses a greater proportion of water for agriculture and farming.</a:t>
            </a:r>
          </a:p>
        </p:txBody>
      </p:sp>
      <p:sp>
        <p:nvSpPr>
          <p:cNvPr id="18" name="TextBox 17">
            <a:extLst>
              <a:ext uri="{FF2B5EF4-FFF2-40B4-BE49-F238E27FC236}">
                <a16:creationId xmlns:a16="http://schemas.microsoft.com/office/drawing/2014/main" id="{8C83CF8F-8278-4EAD-BD9C-F1B0939DFAD3}"/>
              </a:ext>
            </a:extLst>
          </p:cNvPr>
          <p:cNvSpPr txBox="1"/>
          <p:nvPr/>
        </p:nvSpPr>
        <p:spPr>
          <a:xfrm>
            <a:off x="2438395" y="2564254"/>
            <a:ext cx="9528175" cy="338554"/>
          </a:xfrm>
          <a:prstGeom prst="rect">
            <a:avLst/>
          </a:prstGeom>
          <a:noFill/>
        </p:spPr>
        <p:txBody>
          <a:bodyPr wrap="square" rtlCol="0">
            <a:spAutoFit/>
          </a:bodyPr>
          <a:lstStyle/>
          <a:p>
            <a:r>
              <a:rPr lang="en-US" sz="1600" b="1" dirty="0">
                <a:solidFill>
                  <a:srgbClr val="7030A0"/>
                </a:solidFill>
                <a:latin typeface="Quicksand" pitchFamily="2" charset="0"/>
              </a:rPr>
              <a:t>… UK uses a greater proportion of water for Industry.</a:t>
            </a:r>
          </a:p>
        </p:txBody>
      </p:sp>
      <p:sp>
        <p:nvSpPr>
          <p:cNvPr id="19" name="TextBox 18">
            <a:extLst>
              <a:ext uri="{FF2B5EF4-FFF2-40B4-BE49-F238E27FC236}">
                <a16:creationId xmlns:a16="http://schemas.microsoft.com/office/drawing/2014/main" id="{A8A6EB10-1B4A-4265-AC3A-9C526BF992B7}"/>
              </a:ext>
            </a:extLst>
          </p:cNvPr>
          <p:cNvSpPr txBox="1"/>
          <p:nvPr/>
        </p:nvSpPr>
        <p:spPr>
          <a:xfrm>
            <a:off x="2438396" y="3700672"/>
            <a:ext cx="9528175" cy="338554"/>
          </a:xfrm>
          <a:prstGeom prst="rect">
            <a:avLst/>
          </a:prstGeom>
          <a:noFill/>
        </p:spPr>
        <p:txBody>
          <a:bodyPr wrap="square" rtlCol="0">
            <a:spAutoFit/>
          </a:bodyPr>
          <a:lstStyle/>
          <a:p>
            <a:r>
              <a:rPr lang="en-US" sz="1600" b="1" dirty="0">
                <a:solidFill>
                  <a:srgbClr val="7030A0"/>
                </a:solidFill>
                <a:latin typeface="Quicksand" pitchFamily="2" charset="0"/>
              </a:rPr>
              <a:t>… UK is likely to uses a greater proportion of water in energy production.</a:t>
            </a:r>
          </a:p>
        </p:txBody>
      </p:sp>
      <p:sp>
        <p:nvSpPr>
          <p:cNvPr id="20" name="TextBox 19">
            <a:extLst>
              <a:ext uri="{FF2B5EF4-FFF2-40B4-BE49-F238E27FC236}">
                <a16:creationId xmlns:a16="http://schemas.microsoft.com/office/drawing/2014/main" id="{0A3DD93F-0218-412F-8201-1727679A6D21}"/>
              </a:ext>
            </a:extLst>
          </p:cNvPr>
          <p:cNvSpPr txBox="1"/>
          <p:nvPr/>
        </p:nvSpPr>
        <p:spPr>
          <a:xfrm>
            <a:off x="2438396" y="5118527"/>
            <a:ext cx="9528175" cy="338554"/>
          </a:xfrm>
          <a:prstGeom prst="rect">
            <a:avLst/>
          </a:prstGeom>
          <a:noFill/>
        </p:spPr>
        <p:txBody>
          <a:bodyPr wrap="square" rtlCol="0">
            <a:spAutoFit/>
          </a:bodyPr>
          <a:lstStyle/>
          <a:p>
            <a:r>
              <a:rPr lang="en-US" sz="1600" b="1" dirty="0">
                <a:solidFill>
                  <a:srgbClr val="7030A0"/>
                </a:solidFill>
                <a:latin typeface="Quicksand" pitchFamily="2" charset="0"/>
              </a:rPr>
              <a:t>… UK uses a greater proportion of water in the domestic sector than Mali.</a:t>
            </a:r>
          </a:p>
        </p:txBody>
      </p:sp>
      <p:sp>
        <p:nvSpPr>
          <p:cNvPr id="21" name="TextBox 20">
            <a:extLst>
              <a:ext uri="{FF2B5EF4-FFF2-40B4-BE49-F238E27FC236}">
                <a16:creationId xmlns:a16="http://schemas.microsoft.com/office/drawing/2014/main" id="{6C5E9B26-D86D-4DBE-99BF-F62F0C722B3E}"/>
              </a:ext>
            </a:extLst>
          </p:cNvPr>
          <p:cNvSpPr txBox="1"/>
          <p:nvPr/>
        </p:nvSpPr>
        <p:spPr>
          <a:xfrm>
            <a:off x="2438395" y="1609026"/>
            <a:ext cx="9528175" cy="830997"/>
          </a:xfrm>
          <a:prstGeom prst="rect">
            <a:avLst/>
          </a:prstGeom>
          <a:noFill/>
        </p:spPr>
        <p:txBody>
          <a:bodyPr wrap="square" rtlCol="0">
            <a:spAutoFit/>
          </a:bodyPr>
          <a:lstStyle/>
          <a:p>
            <a:r>
              <a:rPr lang="en-US" sz="1600" i="1" dirty="0">
                <a:solidFill>
                  <a:schemeClr val="accent2"/>
                </a:solidFill>
                <a:latin typeface="Quicksand" pitchFamily="2" charset="0"/>
              </a:rPr>
              <a:t>Mali will use a substantial amount of water on farming because this in one of the key forms of employment in the country, especially in subsistence farming. Low Income countries economic production is built around the primary sector. The main water use will be to irrigate crops.</a:t>
            </a:r>
          </a:p>
        </p:txBody>
      </p:sp>
      <p:sp>
        <p:nvSpPr>
          <p:cNvPr id="22" name="TextBox 21">
            <a:extLst>
              <a:ext uri="{FF2B5EF4-FFF2-40B4-BE49-F238E27FC236}">
                <a16:creationId xmlns:a16="http://schemas.microsoft.com/office/drawing/2014/main" id="{2E029E43-FAEC-4A63-B88C-3FECEEB8DC9A}"/>
              </a:ext>
            </a:extLst>
          </p:cNvPr>
          <p:cNvSpPr txBox="1"/>
          <p:nvPr/>
        </p:nvSpPr>
        <p:spPr>
          <a:xfrm>
            <a:off x="2438396" y="2943914"/>
            <a:ext cx="9528175" cy="830997"/>
          </a:xfrm>
          <a:prstGeom prst="rect">
            <a:avLst/>
          </a:prstGeom>
          <a:noFill/>
        </p:spPr>
        <p:txBody>
          <a:bodyPr wrap="square" rtlCol="0">
            <a:spAutoFit/>
          </a:bodyPr>
          <a:lstStyle/>
          <a:p>
            <a:r>
              <a:rPr lang="en-US" sz="1600" i="1" dirty="0">
                <a:solidFill>
                  <a:schemeClr val="accent2"/>
                </a:solidFill>
                <a:latin typeface="Quicksand" pitchFamily="2" charset="0"/>
              </a:rPr>
              <a:t>More developed countries are likely to have a larger secondary sector of manufacturing. Factories and heavy industries use huge quantities of water in the production of finished goods or in order to cool equipment.</a:t>
            </a:r>
          </a:p>
        </p:txBody>
      </p:sp>
      <p:sp>
        <p:nvSpPr>
          <p:cNvPr id="23" name="TextBox 22">
            <a:extLst>
              <a:ext uri="{FF2B5EF4-FFF2-40B4-BE49-F238E27FC236}">
                <a16:creationId xmlns:a16="http://schemas.microsoft.com/office/drawing/2014/main" id="{898A977F-00B3-40E7-A6B1-36151D81A0F5}"/>
              </a:ext>
            </a:extLst>
          </p:cNvPr>
          <p:cNvSpPr txBox="1"/>
          <p:nvPr/>
        </p:nvSpPr>
        <p:spPr>
          <a:xfrm>
            <a:off x="2438396" y="4129340"/>
            <a:ext cx="9528175" cy="830997"/>
          </a:xfrm>
          <a:prstGeom prst="rect">
            <a:avLst/>
          </a:prstGeom>
          <a:noFill/>
        </p:spPr>
        <p:txBody>
          <a:bodyPr wrap="square" rtlCol="0">
            <a:spAutoFit/>
          </a:bodyPr>
          <a:lstStyle/>
          <a:p>
            <a:r>
              <a:rPr lang="en-US" sz="1600" i="1" dirty="0">
                <a:solidFill>
                  <a:schemeClr val="accent2"/>
                </a:solidFill>
                <a:latin typeface="Quicksand" pitchFamily="2" charset="0"/>
              </a:rPr>
              <a:t>More developed countries are wealthier and therefore demand more electricity to power industry and domestic appliances within the home. This demand will often be provided by thermal power stations that use water for cooling.</a:t>
            </a:r>
          </a:p>
        </p:txBody>
      </p:sp>
      <p:sp>
        <p:nvSpPr>
          <p:cNvPr id="25" name="TextBox 24">
            <a:extLst>
              <a:ext uri="{FF2B5EF4-FFF2-40B4-BE49-F238E27FC236}">
                <a16:creationId xmlns:a16="http://schemas.microsoft.com/office/drawing/2014/main" id="{37188DF8-4A86-480D-9041-F01BD1B83615}"/>
              </a:ext>
            </a:extLst>
          </p:cNvPr>
          <p:cNvSpPr txBox="1"/>
          <p:nvPr/>
        </p:nvSpPr>
        <p:spPr>
          <a:xfrm>
            <a:off x="2438396" y="5547195"/>
            <a:ext cx="9528175" cy="1323439"/>
          </a:xfrm>
          <a:prstGeom prst="rect">
            <a:avLst/>
          </a:prstGeom>
          <a:noFill/>
        </p:spPr>
        <p:txBody>
          <a:bodyPr wrap="square" rtlCol="0">
            <a:spAutoFit/>
          </a:bodyPr>
          <a:lstStyle/>
          <a:p>
            <a:r>
              <a:rPr lang="en-US" sz="1600" i="1" dirty="0">
                <a:solidFill>
                  <a:schemeClr val="accent2"/>
                </a:solidFill>
                <a:latin typeface="Quicksand" pitchFamily="2" charset="0"/>
              </a:rPr>
              <a:t>Developed countries can afford to provide infrastructure to deliver water to every home through pipes and taps. Residents will have reliable access to unlimited water in the home. Therefore, they use more water. In Mali, people may have to walk long distance to access water and they can only use what they can carry. The people will have to be more considered and selective about how they use this limited water supply.</a:t>
            </a:r>
          </a:p>
        </p:txBody>
      </p:sp>
      <p:pic>
        <p:nvPicPr>
          <p:cNvPr id="3" name="Picture 2" descr="A picture containing chart&#10;&#10;Description automatically generated">
            <a:extLst>
              <a:ext uri="{FF2B5EF4-FFF2-40B4-BE49-F238E27FC236}">
                <a16:creationId xmlns:a16="http://schemas.microsoft.com/office/drawing/2014/main" id="{6A435D34-9A9C-457A-8DAB-E9758DB0C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29" y="3597616"/>
            <a:ext cx="1852217" cy="1864482"/>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991CBE64-9FBC-4EDD-BF59-17CFF67E9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9" y="1047394"/>
            <a:ext cx="1852217" cy="1864482"/>
          </a:xfrm>
          <a:prstGeom prst="rect">
            <a:avLst/>
          </a:prstGeom>
        </p:spPr>
      </p:pic>
      <p:pic>
        <p:nvPicPr>
          <p:cNvPr id="8" name="Picture 7" descr="A picture containing stationary, tree, light&#10;&#10;Description automatically generated">
            <a:extLst>
              <a:ext uri="{FF2B5EF4-FFF2-40B4-BE49-F238E27FC236}">
                <a16:creationId xmlns:a16="http://schemas.microsoft.com/office/drawing/2014/main" id="{757B42E8-CBFF-4FAF-9714-15C8A3CE7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953" y="5658308"/>
            <a:ext cx="1395902" cy="1101212"/>
          </a:xfrm>
          <a:prstGeom prst="rect">
            <a:avLst/>
          </a:prstGeom>
        </p:spPr>
      </p:pic>
      <p:sp>
        <p:nvSpPr>
          <p:cNvPr id="9" name="TextBox 8">
            <a:extLst>
              <a:ext uri="{FF2B5EF4-FFF2-40B4-BE49-F238E27FC236}">
                <a16:creationId xmlns:a16="http://schemas.microsoft.com/office/drawing/2014/main" id="{F55DB55A-66B7-4197-B3D6-BFA15CA79371}"/>
              </a:ext>
            </a:extLst>
          </p:cNvPr>
          <p:cNvSpPr txBox="1"/>
          <p:nvPr/>
        </p:nvSpPr>
        <p:spPr>
          <a:xfrm>
            <a:off x="421553" y="469767"/>
            <a:ext cx="1506072" cy="584775"/>
          </a:xfrm>
          <a:prstGeom prst="rect">
            <a:avLst/>
          </a:prstGeom>
          <a:noFill/>
        </p:spPr>
        <p:txBody>
          <a:bodyPr wrap="square" rtlCol="0">
            <a:spAutoFit/>
          </a:bodyPr>
          <a:lstStyle/>
          <a:p>
            <a:pPr algn="ctr"/>
            <a:r>
              <a:rPr lang="en-US" b="1" dirty="0">
                <a:latin typeface="Quicksand" pitchFamily="2" charset="0"/>
              </a:rPr>
              <a:t>UK</a:t>
            </a:r>
          </a:p>
          <a:p>
            <a:pPr algn="ctr"/>
            <a:r>
              <a:rPr lang="en-US" sz="1400" dirty="0">
                <a:latin typeface="Quicksand" pitchFamily="2" charset="0"/>
              </a:rPr>
              <a:t>GDP pp $42900</a:t>
            </a:r>
            <a:endParaRPr lang="en-MY" sz="1400" dirty="0">
              <a:latin typeface="Quicksand" pitchFamily="2" charset="0"/>
            </a:endParaRPr>
          </a:p>
        </p:txBody>
      </p:sp>
      <p:sp>
        <p:nvSpPr>
          <p:cNvPr id="10" name="TextBox 9">
            <a:extLst>
              <a:ext uri="{FF2B5EF4-FFF2-40B4-BE49-F238E27FC236}">
                <a16:creationId xmlns:a16="http://schemas.microsoft.com/office/drawing/2014/main" id="{2C9D7D9A-40B7-4FDA-8124-B738313ACBA1}"/>
              </a:ext>
            </a:extLst>
          </p:cNvPr>
          <p:cNvSpPr txBox="1"/>
          <p:nvPr/>
        </p:nvSpPr>
        <p:spPr>
          <a:xfrm>
            <a:off x="384061" y="3019988"/>
            <a:ext cx="1506072" cy="584775"/>
          </a:xfrm>
          <a:prstGeom prst="rect">
            <a:avLst/>
          </a:prstGeom>
          <a:noFill/>
        </p:spPr>
        <p:txBody>
          <a:bodyPr wrap="square" rtlCol="0">
            <a:spAutoFit/>
          </a:bodyPr>
          <a:lstStyle/>
          <a:p>
            <a:pPr algn="ctr"/>
            <a:r>
              <a:rPr lang="en-US" b="1" dirty="0">
                <a:latin typeface="Quicksand" pitchFamily="2" charset="0"/>
              </a:rPr>
              <a:t>MALI</a:t>
            </a:r>
          </a:p>
          <a:p>
            <a:pPr algn="ctr"/>
            <a:r>
              <a:rPr lang="en-US" sz="1400" dirty="0">
                <a:latin typeface="Quicksand" pitchFamily="2" charset="0"/>
              </a:rPr>
              <a:t>GDP pp $899</a:t>
            </a:r>
            <a:endParaRPr lang="en-MY" sz="1400" dirty="0">
              <a:latin typeface="Quicksand" pitchFamily="2" charset="0"/>
            </a:endParaRPr>
          </a:p>
        </p:txBody>
      </p:sp>
    </p:spTree>
    <p:extLst>
      <p:ext uri="{BB962C8B-B14F-4D97-AF65-F5344CB8AC3E}">
        <p14:creationId xmlns:p14="http://schemas.microsoft.com/office/powerpoint/2010/main" val="140211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4CAB19-B620-49C2-961F-914FE92192E2}"/>
              </a:ext>
            </a:extLst>
          </p:cNvPr>
          <p:cNvSpPr txBox="1"/>
          <p:nvPr/>
        </p:nvSpPr>
        <p:spPr>
          <a:xfrm>
            <a:off x="207470" y="2343051"/>
            <a:ext cx="7903018" cy="4193456"/>
          </a:xfrm>
          <a:prstGeom prst="rect">
            <a:avLst/>
          </a:prstGeom>
          <a:noFill/>
        </p:spPr>
        <p:txBody>
          <a:bodyPr wrap="square" rtlCol="0">
            <a:spAutoFit/>
          </a:bodyPr>
          <a:lstStyle/>
          <a:p>
            <a:pPr>
              <a:lnSpc>
                <a:spcPct val="150000"/>
              </a:lnSpc>
            </a:pPr>
            <a:r>
              <a:rPr lang="en-MY" sz="2000" b="1" dirty="0">
                <a:solidFill>
                  <a:srgbClr val="C00000"/>
                </a:solidFill>
                <a:latin typeface="Quicksand" pitchFamily="2" charset="0"/>
              </a:rPr>
              <a:t>Physical Water Scarcity</a:t>
            </a:r>
            <a:r>
              <a:rPr lang="en-MY" sz="2000" dirty="0">
                <a:solidFill>
                  <a:srgbClr val="C00000"/>
                </a:solidFill>
                <a:latin typeface="Quicksand" pitchFamily="2" charset="0"/>
              </a:rPr>
              <a:t>= </a:t>
            </a:r>
            <a:r>
              <a:rPr lang="en-US" sz="2000" dirty="0">
                <a:solidFill>
                  <a:srgbClr val="C00000"/>
                </a:solidFill>
                <a:latin typeface="Quicksand" pitchFamily="2" charset="0"/>
              </a:rPr>
              <a:t>there is not enough </a:t>
            </a:r>
            <a:r>
              <a:rPr lang="en-US" sz="2000" b="1" dirty="0">
                <a:solidFill>
                  <a:srgbClr val="C00000"/>
                </a:solidFill>
                <a:latin typeface="Quicksand" pitchFamily="2" charset="0"/>
              </a:rPr>
              <a:t>water</a:t>
            </a:r>
            <a:r>
              <a:rPr lang="en-US" sz="2000" dirty="0">
                <a:solidFill>
                  <a:srgbClr val="C00000"/>
                </a:solidFill>
                <a:latin typeface="Quicksand" pitchFamily="2" charset="0"/>
              </a:rPr>
              <a:t> to meet both human demands and those of ecosystems to function effectively.</a:t>
            </a:r>
          </a:p>
          <a:p>
            <a:pPr>
              <a:lnSpc>
                <a:spcPct val="150000"/>
              </a:lnSpc>
            </a:pPr>
            <a:endParaRPr lang="en-MY" sz="2000" dirty="0">
              <a:solidFill>
                <a:srgbClr val="FF0000"/>
              </a:solidFill>
              <a:latin typeface="Quicksand" pitchFamily="2" charset="0"/>
            </a:endParaRPr>
          </a:p>
          <a:p>
            <a:pPr>
              <a:lnSpc>
                <a:spcPct val="150000"/>
              </a:lnSpc>
            </a:pPr>
            <a:endParaRPr lang="en-MY" sz="2000" dirty="0">
              <a:solidFill>
                <a:srgbClr val="FF0000"/>
              </a:solidFill>
              <a:latin typeface="Quicksand" pitchFamily="2" charset="0"/>
            </a:endParaRPr>
          </a:p>
          <a:p>
            <a:pPr>
              <a:lnSpc>
                <a:spcPct val="150000"/>
              </a:lnSpc>
            </a:pPr>
            <a:endParaRPr lang="en-MY" sz="2000" b="1" dirty="0">
              <a:solidFill>
                <a:schemeClr val="accent4">
                  <a:lumMod val="75000"/>
                </a:schemeClr>
              </a:solidFill>
              <a:latin typeface="Quicksand" pitchFamily="2" charset="0"/>
            </a:endParaRPr>
          </a:p>
          <a:p>
            <a:pPr>
              <a:lnSpc>
                <a:spcPct val="150000"/>
              </a:lnSpc>
            </a:pPr>
            <a:r>
              <a:rPr lang="en-MY" sz="2000" b="1" dirty="0">
                <a:solidFill>
                  <a:schemeClr val="accent4">
                    <a:lumMod val="75000"/>
                  </a:schemeClr>
                </a:solidFill>
                <a:latin typeface="Quicksand" pitchFamily="2" charset="0"/>
              </a:rPr>
              <a:t>Economic Water Scarcity= </a:t>
            </a:r>
            <a:r>
              <a:rPr lang="en-US" sz="2000" dirty="0">
                <a:solidFill>
                  <a:schemeClr val="accent4">
                    <a:lumMod val="75000"/>
                  </a:schemeClr>
                </a:solidFill>
                <a:latin typeface="Quicksand" pitchFamily="2" charset="0"/>
              </a:rPr>
              <a:t>a lack of </a:t>
            </a:r>
            <a:r>
              <a:rPr lang="en-US" sz="2000" b="1" dirty="0">
                <a:solidFill>
                  <a:schemeClr val="accent4">
                    <a:lumMod val="75000"/>
                  </a:schemeClr>
                </a:solidFill>
                <a:latin typeface="Quicksand" pitchFamily="2" charset="0"/>
              </a:rPr>
              <a:t>investment</a:t>
            </a:r>
            <a:r>
              <a:rPr lang="en-US" sz="2000" dirty="0">
                <a:solidFill>
                  <a:schemeClr val="accent4">
                    <a:lumMod val="75000"/>
                  </a:schemeClr>
                </a:solidFill>
                <a:latin typeface="Quicksand" pitchFamily="2" charset="0"/>
              </a:rPr>
              <a:t> in water </a:t>
            </a:r>
            <a:r>
              <a:rPr lang="en-US" sz="2000" b="1" dirty="0">
                <a:solidFill>
                  <a:schemeClr val="accent4">
                    <a:lumMod val="75000"/>
                  </a:schemeClr>
                </a:solidFill>
                <a:latin typeface="Quicksand" pitchFamily="2" charset="0"/>
              </a:rPr>
              <a:t>(infrastructure) </a:t>
            </a:r>
            <a:r>
              <a:rPr lang="en-US" sz="2000" dirty="0">
                <a:solidFill>
                  <a:schemeClr val="accent4">
                    <a:lumMod val="75000"/>
                  </a:schemeClr>
                </a:solidFill>
                <a:latin typeface="Quicksand" pitchFamily="2" charset="0"/>
              </a:rPr>
              <a:t>or a lack of human capacity to satisfy the demand for water, even in places where water is abundant. </a:t>
            </a:r>
            <a:r>
              <a:rPr lang="en-MY" sz="2000" dirty="0">
                <a:solidFill>
                  <a:schemeClr val="accent4">
                    <a:lumMod val="75000"/>
                  </a:schemeClr>
                </a:solidFill>
                <a:latin typeface="Quicksand" pitchFamily="2" charset="0"/>
              </a:rPr>
              <a:t> Poor water management.</a:t>
            </a:r>
          </a:p>
        </p:txBody>
      </p:sp>
      <p:sp>
        <p:nvSpPr>
          <p:cNvPr id="10" name="TextBox 9">
            <a:extLst>
              <a:ext uri="{FF2B5EF4-FFF2-40B4-BE49-F238E27FC236}">
                <a16:creationId xmlns:a16="http://schemas.microsoft.com/office/drawing/2014/main" id="{4A0DFE3E-0F52-44E1-8FF1-540F4F8FCA7D}"/>
              </a:ext>
            </a:extLst>
          </p:cNvPr>
          <p:cNvSpPr txBox="1"/>
          <p:nvPr/>
        </p:nvSpPr>
        <p:spPr>
          <a:xfrm>
            <a:off x="2511268" y="0"/>
            <a:ext cx="7169463" cy="461665"/>
          </a:xfrm>
          <a:prstGeom prst="rect">
            <a:avLst/>
          </a:prstGeom>
          <a:noFill/>
        </p:spPr>
        <p:txBody>
          <a:bodyPr wrap="square" rtlCol="0">
            <a:spAutoFit/>
          </a:bodyPr>
          <a:lstStyle/>
          <a:p>
            <a:pPr algn="ctr"/>
            <a:r>
              <a:rPr lang="en-US" sz="2400" b="1" u="sng" dirty="0">
                <a:latin typeface="Quicksand" pitchFamily="2" charset="0"/>
              </a:rPr>
              <a:t>Water Scarcity</a:t>
            </a:r>
          </a:p>
        </p:txBody>
      </p:sp>
      <p:pic>
        <p:nvPicPr>
          <p:cNvPr id="1026" name="Picture 2" descr="Desert, Drought, Dehydrated, Arid">
            <a:extLst>
              <a:ext uri="{FF2B5EF4-FFF2-40B4-BE49-F238E27FC236}">
                <a16:creationId xmlns:a16="http://schemas.microsoft.com/office/drawing/2014/main" id="{15727B88-D092-404D-9550-E4763DE12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1072" y="1566143"/>
            <a:ext cx="3756202" cy="2491028"/>
          </a:xfrm>
          <a:prstGeom prst="rect">
            <a:avLst/>
          </a:prstGeom>
          <a:solidFill>
            <a:srgbClr val="C00000"/>
          </a:solidFill>
          <a:ln w="28575">
            <a:solidFill>
              <a:srgbClr val="C00000"/>
            </a:solidFill>
          </a:ln>
        </p:spPr>
      </p:pic>
      <p:sp>
        <p:nvSpPr>
          <p:cNvPr id="8" name="TextBox 7">
            <a:extLst>
              <a:ext uri="{FF2B5EF4-FFF2-40B4-BE49-F238E27FC236}">
                <a16:creationId xmlns:a16="http://schemas.microsoft.com/office/drawing/2014/main" id="{7241575F-2047-496D-9AFA-95558AE67C0C}"/>
              </a:ext>
            </a:extLst>
          </p:cNvPr>
          <p:cNvSpPr txBox="1"/>
          <p:nvPr/>
        </p:nvSpPr>
        <p:spPr>
          <a:xfrm>
            <a:off x="207470" y="461665"/>
            <a:ext cx="11984530" cy="1290353"/>
          </a:xfrm>
          <a:prstGeom prst="rect">
            <a:avLst/>
          </a:prstGeom>
          <a:noFill/>
        </p:spPr>
        <p:txBody>
          <a:bodyPr wrap="square">
            <a:spAutoFit/>
          </a:bodyPr>
          <a:lstStyle/>
          <a:p>
            <a:pPr>
              <a:lnSpc>
                <a:spcPct val="150000"/>
              </a:lnSpc>
            </a:pPr>
            <a:r>
              <a:rPr lang="en-MY" sz="1800" b="1" dirty="0">
                <a:latin typeface="Quicksand" pitchFamily="2" charset="0"/>
              </a:rPr>
              <a:t>Scarcity= </a:t>
            </a:r>
            <a:r>
              <a:rPr lang="en-MY" sz="1800" dirty="0">
                <a:latin typeface="Quicksand" pitchFamily="2" charset="0"/>
              </a:rPr>
              <a:t>A shortage; or in short supply.</a:t>
            </a:r>
          </a:p>
          <a:p>
            <a:pPr>
              <a:lnSpc>
                <a:spcPct val="150000"/>
              </a:lnSpc>
            </a:pPr>
            <a:r>
              <a:rPr lang="en-MY" sz="1800" b="1" dirty="0">
                <a:solidFill>
                  <a:srgbClr val="0070C0"/>
                </a:solidFill>
                <a:latin typeface="Quicksand" pitchFamily="2" charset="0"/>
              </a:rPr>
              <a:t>Water Scarcity= </a:t>
            </a:r>
            <a:r>
              <a:rPr lang="en-MY" sz="1800" dirty="0">
                <a:solidFill>
                  <a:srgbClr val="0070C0"/>
                </a:solidFill>
                <a:latin typeface="Quicksand" pitchFamily="2" charset="0"/>
              </a:rPr>
              <a:t>t</a:t>
            </a:r>
            <a:r>
              <a:rPr lang="en-US" sz="1800" dirty="0">
                <a:solidFill>
                  <a:srgbClr val="0070C0"/>
                </a:solidFill>
                <a:latin typeface="Quicksand" pitchFamily="2" charset="0"/>
              </a:rPr>
              <a:t>he lack of sufficient available </a:t>
            </a:r>
            <a:r>
              <a:rPr lang="en-US" sz="1800" b="1" dirty="0">
                <a:solidFill>
                  <a:srgbClr val="0070C0"/>
                </a:solidFill>
                <a:latin typeface="Quicksand" pitchFamily="2" charset="0"/>
              </a:rPr>
              <a:t>water</a:t>
            </a:r>
            <a:r>
              <a:rPr lang="en-US" sz="1800" dirty="0">
                <a:solidFill>
                  <a:srgbClr val="0070C0"/>
                </a:solidFill>
                <a:latin typeface="Quicksand" pitchFamily="2" charset="0"/>
              </a:rPr>
              <a:t> resources to meet the demands of </a:t>
            </a:r>
            <a:r>
              <a:rPr lang="en-US" sz="1800" b="1" dirty="0">
                <a:solidFill>
                  <a:srgbClr val="0070C0"/>
                </a:solidFill>
                <a:latin typeface="Quicksand" pitchFamily="2" charset="0"/>
              </a:rPr>
              <a:t>water</a:t>
            </a:r>
            <a:r>
              <a:rPr lang="en-US" sz="1800" dirty="0">
                <a:solidFill>
                  <a:srgbClr val="0070C0"/>
                </a:solidFill>
                <a:latin typeface="Quicksand" pitchFamily="2" charset="0"/>
              </a:rPr>
              <a:t> usage within a region.</a:t>
            </a:r>
          </a:p>
        </p:txBody>
      </p:sp>
      <p:pic>
        <p:nvPicPr>
          <p:cNvPr id="5" name="Picture 4" descr="A group of people standing next to a body of water&#10;&#10;Description automatically generated">
            <a:extLst>
              <a:ext uri="{FF2B5EF4-FFF2-40B4-BE49-F238E27FC236}">
                <a16:creationId xmlns:a16="http://schemas.microsoft.com/office/drawing/2014/main" id="{CE7151F9-C235-40E5-BD98-FC5A57346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072" y="4208947"/>
            <a:ext cx="3756202" cy="2491027"/>
          </a:xfrm>
          <a:prstGeom prst="rect">
            <a:avLst/>
          </a:prstGeom>
          <a:ln w="28575">
            <a:solidFill>
              <a:schemeClr val="accent4">
                <a:lumMod val="75000"/>
              </a:schemeClr>
            </a:solidFill>
          </a:ln>
        </p:spPr>
      </p:pic>
    </p:spTree>
    <p:extLst>
      <p:ext uri="{BB962C8B-B14F-4D97-AF65-F5344CB8AC3E}">
        <p14:creationId xmlns:p14="http://schemas.microsoft.com/office/powerpoint/2010/main" val="476743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28F781-D04A-4369-ACCA-735C22D0AC9F}"/>
              </a:ext>
            </a:extLst>
          </p:cNvPr>
          <p:cNvSpPr txBox="1"/>
          <p:nvPr/>
        </p:nvSpPr>
        <p:spPr>
          <a:xfrm>
            <a:off x="405332" y="476653"/>
            <a:ext cx="11640894" cy="1705852"/>
          </a:xfrm>
          <a:prstGeom prst="rect">
            <a:avLst/>
          </a:prstGeom>
          <a:noFill/>
        </p:spPr>
        <p:txBody>
          <a:bodyPr wrap="square">
            <a:spAutoFit/>
          </a:bodyPr>
          <a:lstStyle/>
          <a:p>
            <a:pPr>
              <a:lnSpc>
                <a:spcPct val="150000"/>
              </a:lnSpc>
            </a:pPr>
            <a:r>
              <a:rPr lang="en-US" sz="1800" dirty="0">
                <a:latin typeface="Quicksand" pitchFamily="2" charset="0"/>
              </a:rPr>
              <a:t>Hydrologists typically assess scarcity by looking at the population-water equation. An area is experiencing water stress when annual water supplies drop below 1,700 m3 per person. When annual water supplies drop below 1,000 m3 per person, the population faces water scarcity, and below 500 cubic meters "absolute scarcity".</a:t>
            </a:r>
            <a:endParaRPr lang="en-MY" sz="1800" dirty="0">
              <a:solidFill>
                <a:schemeClr val="accent4">
                  <a:lumMod val="75000"/>
                </a:schemeClr>
              </a:solidFill>
              <a:latin typeface="Quicksand" pitchFamily="2" charset="0"/>
            </a:endParaRPr>
          </a:p>
        </p:txBody>
      </p:sp>
      <p:sp>
        <p:nvSpPr>
          <p:cNvPr id="5" name="TextBox 4">
            <a:extLst>
              <a:ext uri="{FF2B5EF4-FFF2-40B4-BE49-F238E27FC236}">
                <a16:creationId xmlns:a16="http://schemas.microsoft.com/office/drawing/2014/main" id="{4AC9EB6F-5915-4F1B-B930-2092E836C9D0}"/>
              </a:ext>
            </a:extLst>
          </p:cNvPr>
          <p:cNvSpPr txBox="1"/>
          <p:nvPr/>
        </p:nvSpPr>
        <p:spPr>
          <a:xfrm>
            <a:off x="405332" y="2527384"/>
            <a:ext cx="6523382" cy="3783343"/>
          </a:xfrm>
          <a:prstGeom prst="rect">
            <a:avLst/>
          </a:prstGeom>
          <a:noFill/>
        </p:spPr>
        <p:txBody>
          <a:bodyPr wrap="square" rtlCol="0">
            <a:spAutoFit/>
          </a:bodyPr>
          <a:lstStyle/>
          <a:p>
            <a:pPr>
              <a:lnSpc>
                <a:spcPct val="150000"/>
              </a:lnSpc>
            </a:pPr>
            <a:r>
              <a:rPr lang="en-MY" b="1" dirty="0">
                <a:latin typeface="Quicksand" pitchFamily="2" charset="0"/>
              </a:rPr>
              <a:t>FACTFILE</a:t>
            </a:r>
          </a:p>
          <a:p>
            <a:pPr marL="285750" indent="-285750">
              <a:lnSpc>
                <a:spcPct val="150000"/>
              </a:lnSpc>
              <a:buFont typeface="Arial" panose="020B0604020202020204" pitchFamily="34" charset="0"/>
              <a:buChar char="•"/>
            </a:pPr>
            <a:r>
              <a:rPr lang="en-MY" dirty="0">
                <a:latin typeface="Quicksand" pitchFamily="2" charset="0"/>
              </a:rPr>
              <a:t>Approximately 1.1 billion people have no access to clean, reliable water.</a:t>
            </a:r>
          </a:p>
          <a:p>
            <a:pPr marL="285750" indent="-285750">
              <a:lnSpc>
                <a:spcPct val="150000"/>
              </a:lnSpc>
              <a:buFont typeface="Arial" panose="020B0604020202020204" pitchFamily="34" charset="0"/>
              <a:buChar char="•"/>
            </a:pPr>
            <a:r>
              <a:rPr lang="en-MY" dirty="0">
                <a:latin typeface="Quicksand" pitchFamily="2" charset="0"/>
              </a:rPr>
              <a:t>4 billion people suffer from severe water scarcity for at least 1 month each year.</a:t>
            </a:r>
          </a:p>
          <a:p>
            <a:pPr marL="285750" indent="-285750">
              <a:lnSpc>
                <a:spcPct val="150000"/>
              </a:lnSpc>
              <a:buFont typeface="Arial" panose="020B0604020202020204" pitchFamily="34" charset="0"/>
              <a:buChar char="•"/>
            </a:pPr>
            <a:r>
              <a:rPr lang="en-MY" dirty="0">
                <a:latin typeface="Quicksand" pitchFamily="2" charset="0"/>
              </a:rPr>
              <a:t>700 million people could be displaced due to water scarcity by 2030.</a:t>
            </a:r>
          </a:p>
          <a:p>
            <a:pPr marL="285750" indent="-285750">
              <a:lnSpc>
                <a:spcPct val="150000"/>
              </a:lnSpc>
              <a:buFont typeface="Arial" panose="020B0604020202020204" pitchFamily="34" charset="0"/>
              <a:buChar char="•"/>
            </a:pPr>
            <a:r>
              <a:rPr lang="en-MY" dirty="0">
                <a:latin typeface="Quicksand" pitchFamily="2" charset="0"/>
              </a:rPr>
              <a:t>For a number of reasons, populations suffering from water scarcity are likely to increase in coming decades.</a:t>
            </a:r>
          </a:p>
        </p:txBody>
      </p:sp>
      <p:pic>
        <p:nvPicPr>
          <p:cNvPr id="7" name="Picture 2">
            <a:extLst>
              <a:ext uri="{FF2B5EF4-FFF2-40B4-BE49-F238E27FC236}">
                <a16:creationId xmlns:a16="http://schemas.microsoft.com/office/drawing/2014/main" id="{76BB6F8F-16DD-4101-8F11-860C40D7F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151" y="3096112"/>
            <a:ext cx="4728130" cy="315876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3B4C146-A484-487E-94BF-2CB3AD5ABE6D}"/>
              </a:ext>
            </a:extLst>
          </p:cNvPr>
          <p:cNvSpPr txBox="1"/>
          <p:nvPr/>
        </p:nvSpPr>
        <p:spPr>
          <a:xfrm>
            <a:off x="2511268" y="0"/>
            <a:ext cx="7169463" cy="461665"/>
          </a:xfrm>
          <a:prstGeom prst="rect">
            <a:avLst/>
          </a:prstGeom>
          <a:noFill/>
        </p:spPr>
        <p:txBody>
          <a:bodyPr wrap="square" rtlCol="0">
            <a:spAutoFit/>
          </a:bodyPr>
          <a:lstStyle/>
          <a:p>
            <a:pPr algn="ctr"/>
            <a:r>
              <a:rPr lang="en-US" sz="2400" b="1" u="sng" dirty="0">
                <a:latin typeface="Quicksand" pitchFamily="2" charset="0"/>
              </a:rPr>
              <a:t>Water Scarcity</a:t>
            </a:r>
          </a:p>
        </p:txBody>
      </p:sp>
    </p:spTree>
    <p:extLst>
      <p:ext uri="{BB962C8B-B14F-4D97-AF65-F5344CB8AC3E}">
        <p14:creationId xmlns:p14="http://schemas.microsoft.com/office/powerpoint/2010/main" val="2628860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4CAB19-B620-49C2-961F-914FE92192E2}"/>
              </a:ext>
            </a:extLst>
          </p:cNvPr>
          <p:cNvSpPr txBox="1"/>
          <p:nvPr/>
        </p:nvSpPr>
        <p:spPr>
          <a:xfrm>
            <a:off x="158608" y="5414203"/>
            <a:ext cx="12063210" cy="1448730"/>
          </a:xfrm>
          <a:prstGeom prst="rect">
            <a:avLst/>
          </a:prstGeom>
          <a:noFill/>
        </p:spPr>
        <p:txBody>
          <a:bodyPr wrap="square" rtlCol="0">
            <a:spAutoFit/>
          </a:bodyPr>
          <a:lstStyle/>
          <a:p>
            <a:pPr>
              <a:lnSpc>
                <a:spcPct val="150000"/>
              </a:lnSpc>
            </a:pPr>
            <a:r>
              <a:rPr lang="en-MY" sz="1200" b="1" dirty="0">
                <a:latin typeface="Quicksand" pitchFamily="2" charset="0"/>
              </a:rPr>
              <a:t>Scarcity= </a:t>
            </a:r>
            <a:r>
              <a:rPr lang="en-MY" sz="1200" dirty="0">
                <a:latin typeface="Quicksand" pitchFamily="2" charset="0"/>
              </a:rPr>
              <a:t>A shortage; or in short supply.</a:t>
            </a:r>
          </a:p>
          <a:p>
            <a:pPr>
              <a:lnSpc>
                <a:spcPct val="150000"/>
              </a:lnSpc>
            </a:pPr>
            <a:r>
              <a:rPr lang="en-MY" sz="1200" b="1" dirty="0">
                <a:solidFill>
                  <a:srgbClr val="0070C0"/>
                </a:solidFill>
                <a:latin typeface="Quicksand" pitchFamily="2" charset="0"/>
              </a:rPr>
              <a:t>Water Scarcity= </a:t>
            </a:r>
            <a:r>
              <a:rPr lang="en-MY" sz="1200" dirty="0">
                <a:solidFill>
                  <a:srgbClr val="0070C0"/>
                </a:solidFill>
                <a:latin typeface="Quicksand" pitchFamily="2" charset="0"/>
              </a:rPr>
              <a:t>t</a:t>
            </a:r>
            <a:r>
              <a:rPr lang="en-US" sz="1200" dirty="0">
                <a:solidFill>
                  <a:srgbClr val="0070C0"/>
                </a:solidFill>
                <a:latin typeface="Quicksand" pitchFamily="2" charset="0"/>
              </a:rPr>
              <a:t>he lack of sufficient available </a:t>
            </a:r>
            <a:r>
              <a:rPr lang="en-US" sz="1200" b="1" dirty="0">
                <a:solidFill>
                  <a:srgbClr val="0070C0"/>
                </a:solidFill>
                <a:latin typeface="Quicksand" pitchFamily="2" charset="0"/>
              </a:rPr>
              <a:t>water</a:t>
            </a:r>
            <a:r>
              <a:rPr lang="en-US" sz="1200" dirty="0">
                <a:solidFill>
                  <a:srgbClr val="0070C0"/>
                </a:solidFill>
                <a:latin typeface="Quicksand" pitchFamily="2" charset="0"/>
              </a:rPr>
              <a:t> resources to meet the demands of </a:t>
            </a:r>
            <a:r>
              <a:rPr lang="en-US" sz="1200" b="1" dirty="0">
                <a:solidFill>
                  <a:srgbClr val="0070C0"/>
                </a:solidFill>
                <a:latin typeface="Quicksand" pitchFamily="2" charset="0"/>
              </a:rPr>
              <a:t>water</a:t>
            </a:r>
            <a:r>
              <a:rPr lang="en-US" sz="1200" dirty="0">
                <a:solidFill>
                  <a:srgbClr val="0070C0"/>
                </a:solidFill>
                <a:latin typeface="Quicksand" pitchFamily="2" charset="0"/>
              </a:rPr>
              <a:t> usage within a region.</a:t>
            </a:r>
            <a:endParaRPr lang="en-MY" sz="1200" dirty="0">
              <a:solidFill>
                <a:srgbClr val="0070C0"/>
              </a:solidFill>
              <a:latin typeface="Quicksand" pitchFamily="2" charset="0"/>
            </a:endParaRPr>
          </a:p>
          <a:p>
            <a:pPr>
              <a:lnSpc>
                <a:spcPct val="150000"/>
              </a:lnSpc>
            </a:pPr>
            <a:r>
              <a:rPr lang="en-MY" sz="1200" b="1" dirty="0">
                <a:solidFill>
                  <a:srgbClr val="C00000"/>
                </a:solidFill>
                <a:latin typeface="Quicksand" pitchFamily="2" charset="0"/>
              </a:rPr>
              <a:t>Physical Water Scarcity</a:t>
            </a:r>
            <a:r>
              <a:rPr lang="en-MY" sz="1200" dirty="0">
                <a:solidFill>
                  <a:srgbClr val="C00000"/>
                </a:solidFill>
                <a:latin typeface="Quicksand" pitchFamily="2" charset="0"/>
              </a:rPr>
              <a:t>= </a:t>
            </a:r>
            <a:r>
              <a:rPr lang="en-US" sz="1200" dirty="0">
                <a:solidFill>
                  <a:srgbClr val="C00000"/>
                </a:solidFill>
                <a:latin typeface="Quicksand" pitchFamily="2" charset="0"/>
              </a:rPr>
              <a:t>there is not enough </a:t>
            </a:r>
            <a:r>
              <a:rPr lang="en-US" sz="1200" b="1" dirty="0">
                <a:solidFill>
                  <a:srgbClr val="C00000"/>
                </a:solidFill>
                <a:latin typeface="Quicksand" pitchFamily="2" charset="0"/>
              </a:rPr>
              <a:t>water</a:t>
            </a:r>
            <a:r>
              <a:rPr lang="en-US" sz="1200" dirty="0">
                <a:solidFill>
                  <a:srgbClr val="C00000"/>
                </a:solidFill>
                <a:latin typeface="Quicksand" pitchFamily="2" charset="0"/>
              </a:rPr>
              <a:t> to meet both human demands and those of ecosystems to function effectively</a:t>
            </a:r>
            <a:endParaRPr lang="en-MY" sz="1200" dirty="0">
              <a:solidFill>
                <a:srgbClr val="C00000"/>
              </a:solidFill>
              <a:latin typeface="Quicksand" pitchFamily="2" charset="0"/>
            </a:endParaRPr>
          </a:p>
          <a:p>
            <a:pPr>
              <a:lnSpc>
                <a:spcPct val="150000"/>
              </a:lnSpc>
            </a:pPr>
            <a:r>
              <a:rPr lang="en-MY" sz="1200" b="1" dirty="0">
                <a:solidFill>
                  <a:schemeClr val="accent4">
                    <a:lumMod val="75000"/>
                  </a:schemeClr>
                </a:solidFill>
                <a:latin typeface="Quicksand" pitchFamily="2" charset="0"/>
              </a:rPr>
              <a:t>Economic Water Scarcity= </a:t>
            </a:r>
            <a:r>
              <a:rPr lang="en-US" sz="1200" dirty="0">
                <a:solidFill>
                  <a:schemeClr val="accent4">
                    <a:lumMod val="75000"/>
                  </a:schemeClr>
                </a:solidFill>
                <a:latin typeface="Quicksand" pitchFamily="2" charset="0"/>
              </a:rPr>
              <a:t>a lack of investment in water (infrastructure) or a lack of human capacity to satisfy the demand for water, even in places where water is abundant. </a:t>
            </a:r>
            <a:r>
              <a:rPr lang="en-MY" sz="1200" dirty="0">
                <a:solidFill>
                  <a:schemeClr val="accent4">
                    <a:lumMod val="75000"/>
                  </a:schemeClr>
                </a:solidFill>
                <a:latin typeface="Quicksand" pitchFamily="2" charset="0"/>
              </a:rPr>
              <a:t> Poor water management.</a:t>
            </a:r>
          </a:p>
        </p:txBody>
      </p:sp>
      <p:sp>
        <p:nvSpPr>
          <p:cNvPr id="12" name="TextBox 11">
            <a:extLst>
              <a:ext uri="{FF2B5EF4-FFF2-40B4-BE49-F238E27FC236}">
                <a16:creationId xmlns:a16="http://schemas.microsoft.com/office/drawing/2014/main" id="{E9ED3C4C-EA49-42FE-9FD4-8C4C317EFC10}"/>
              </a:ext>
            </a:extLst>
          </p:cNvPr>
          <p:cNvSpPr txBox="1"/>
          <p:nvPr/>
        </p:nvSpPr>
        <p:spPr>
          <a:xfrm>
            <a:off x="4653063" y="0"/>
            <a:ext cx="2885873" cy="461665"/>
          </a:xfrm>
          <a:prstGeom prst="rect">
            <a:avLst/>
          </a:prstGeom>
          <a:noFill/>
        </p:spPr>
        <p:txBody>
          <a:bodyPr wrap="square" rtlCol="0">
            <a:spAutoFit/>
          </a:bodyPr>
          <a:lstStyle/>
          <a:p>
            <a:pPr algn="ctr"/>
            <a:r>
              <a:rPr lang="en-US" sz="2400" b="1" u="sng" dirty="0">
                <a:latin typeface="Quicksand" pitchFamily="2" charset="0"/>
              </a:rPr>
              <a:t>Water Scarcity</a:t>
            </a:r>
          </a:p>
        </p:txBody>
      </p:sp>
      <p:pic>
        <p:nvPicPr>
          <p:cNvPr id="19" name="Picture 18" descr="Map&#10;&#10;Description automatically generated">
            <a:extLst>
              <a:ext uri="{FF2B5EF4-FFF2-40B4-BE49-F238E27FC236}">
                <a16:creationId xmlns:a16="http://schemas.microsoft.com/office/drawing/2014/main" id="{E1A2D85C-7944-43CB-A0A1-4E37B299B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08" y="496957"/>
            <a:ext cx="7022074" cy="4917245"/>
          </a:xfrm>
          <a:prstGeom prst="rect">
            <a:avLst/>
          </a:prstGeom>
          <a:ln w="28575">
            <a:solidFill>
              <a:srgbClr val="7030A0"/>
            </a:solidFill>
          </a:ln>
        </p:spPr>
      </p:pic>
      <p:grpSp>
        <p:nvGrpSpPr>
          <p:cNvPr id="33" name="Group 32">
            <a:extLst>
              <a:ext uri="{FF2B5EF4-FFF2-40B4-BE49-F238E27FC236}">
                <a16:creationId xmlns:a16="http://schemas.microsoft.com/office/drawing/2014/main" id="{2C85A8A4-494C-49F3-A3D7-E5A09FA97C16}"/>
              </a:ext>
            </a:extLst>
          </p:cNvPr>
          <p:cNvGrpSpPr/>
          <p:nvPr/>
        </p:nvGrpSpPr>
        <p:grpSpPr>
          <a:xfrm>
            <a:off x="7190502" y="2939153"/>
            <a:ext cx="4948811" cy="2509674"/>
            <a:chOff x="7190502" y="2939153"/>
            <a:chExt cx="4948811" cy="2509674"/>
          </a:xfrm>
        </p:grpSpPr>
        <p:pic>
          <p:nvPicPr>
            <p:cNvPr id="26" name="Picture 25" descr="Map&#10;&#10;Description automatically generated">
              <a:extLst>
                <a:ext uri="{FF2B5EF4-FFF2-40B4-BE49-F238E27FC236}">
                  <a16:creationId xmlns:a16="http://schemas.microsoft.com/office/drawing/2014/main" id="{125336EC-A5DA-4038-AE88-557C4C36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5870" y="2939153"/>
              <a:ext cx="4933443" cy="2475049"/>
            </a:xfrm>
            <a:prstGeom prst="rect">
              <a:avLst/>
            </a:prstGeom>
            <a:ln w="28575">
              <a:solidFill>
                <a:srgbClr val="7030A0"/>
              </a:solidFill>
            </a:ln>
          </p:spPr>
        </p:pic>
        <p:sp>
          <p:nvSpPr>
            <p:cNvPr id="28" name="TextBox 27">
              <a:extLst>
                <a:ext uri="{FF2B5EF4-FFF2-40B4-BE49-F238E27FC236}">
                  <a16:creationId xmlns:a16="http://schemas.microsoft.com/office/drawing/2014/main" id="{DD9CCA1B-1A01-43C3-8309-31C1CFC8B00E}"/>
                </a:ext>
              </a:extLst>
            </p:cNvPr>
            <p:cNvSpPr txBox="1"/>
            <p:nvPr/>
          </p:nvSpPr>
          <p:spPr>
            <a:xfrm>
              <a:off x="7190502" y="5033329"/>
              <a:ext cx="885417" cy="415498"/>
            </a:xfrm>
            <a:prstGeom prst="rect">
              <a:avLst/>
            </a:prstGeom>
            <a:noFill/>
          </p:spPr>
          <p:txBody>
            <a:bodyPr wrap="square" rtlCol="0">
              <a:spAutoFit/>
            </a:bodyPr>
            <a:lstStyle/>
            <a:p>
              <a:r>
                <a:rPr lang="en-US" sz="1050" b="1" u="sng" dirty="0">
                  <a:latin typeface="Quicksand" pitchFamily="2" charset="0"/>
                </a:rPr>
                <a:t>GDP per</a:t>
              </a:r>
            </a:p>
            <a:p>
              <a:r>
                <a:rPr lang="en-US" sz="1050" b="1" u="sng" dirty="0">
                  <a:latin typeface="Quicksand" pitchFamily="2" charset="0"/>
                </a:rPr>
                <a:t>Capita ($)</a:t>
              </a:r>
              <a:endParaRPr lang="en-MY" sz="1050" b="1" u="sng" dirty="0">
                <a:latin typeface="Quicksand" pitchFamily="2" charset="0"/>
              </a:endParaRPr>
            </a:p>
          </p:txBody>
        </p:sp>
      </p:grpSp>
      <p:grpSp>
        <p:nvGrpSpPr>
          <p:cNvPr id="32" name="Group 31">
            <a:extLst>
              <a:ext uri="{FF2B5EF4-FFF2-40B4-BE49-F238E27FC236}">
                <a16:creationId xmlns:a16="http://schemas.microsoft.com/office/drawing/2014/main" id="{340AB213-5667-45FA-821C-6525C74534AD}"/>
              </a:ext>
            </a:extLst>
          </p:cNvPr>
          <p:cNvGrpSpPr/>
          <p:nvPr/>
        </p:nvGrpSpPr>
        <p:grpSpPr>
          <a:xfrm>
            <a:off x="7205870" y="496956"/>
            <a:ext cx="4933443" cy="2411459"/>
            <a:chOff x="7205870" y="496956"/>
            <a:chExt cx="4933443" cy="2411459"/>
          </a:xfrm>
        </p:grpSpPr>
        <p:pic>
          <p:nvPicPr>
            <p:cNvPr id="27" name="Picture 26" descr="Map&#10;&#10;Description automatically generated">
              <a:extLst>
                <a:ext uri="{FF2B5EF4-FFF2-40B4-BE49-F238E27FC236}">
                  <a16:creationId xmlns:a16="http://schemas.microsoft.com/office/drawing/2014/main" id="{FE902BC9-F281-4788-BB2E-558CF2A31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0180" y="496956"/>
              <a:ext cx="4929133" cy="2411459"/>
            </a:xfrm>
            <a:prstGeom prst="rect">
              <a:avLst/>
            </a:prstGeom>
            <a:ln w="28575">
              <a:solidFill>
                <a:srgbClr val="7030A0"/>
              </a:solidFill>
            </a:ln>
          </p:spPr>
        </p:pic>
        <p:sp>
          <p:nvSpPr>
            <p:cNvPr id="30" name="TextBox 29">
              <a:extLst>
                <a:ext uri="{FF2B5EF4-FFF2-40B4-BE49-F238E27FC236}">
                  <a16:creationId xmlns:a16="http://schemas.microsoft.com/office/drawing/2014/main" id="{A05B8A77-99FD-4DA3-A0A1-0828AC628499}"/>
                </a:ext>
              </a:extLst>
            </p:cNvPr>
            <p:cNvSpPr txBox="1"/>
            <p:nvPr/>
          </p:nvSpPr>
          <p:spPr>
            <a:xfrm>
              <a:off x="7205870" y="1933813"/>
              <a:ext cx="1085202" cy="415498"/>
            </a:xfrm>
            <a:prstGeom prst="rect">
              <a:avLst/>
            </a:prstGeom>
            <a:noFill/>
          </p:spPr>
          <p:txBody>
            <a:bodyPr wrap="square" rtlCol="0">
              <a:spAutoFit/>
            </a:bodyPr>
            <a:lstStyle/>
            <a:p>
              <a:r>
                <a:rPr lang="en-US" sz="1050" b="1" u="sng" dirty="0">
                  <a:latin typeface="Quicksand" pitchFamily="2" charset="0"/>
                </a:rPr>
                <a:t>Major Climate Zones</a:t>
              </a:r>
              <a:endParaRPr lang="en-MY" sz="1050" b="1" u="sng" dirty="0">
                <a:latin typeface="Quicksand" pitchFamily="2" charset="0"/>
              </a:endParaRPr>
            </a:p>
          </p:txBody>
        </p:sp>
      </p:grpSp>
    </p:spTree>
    <p:extLst>
      <p:ext uri="{BB962C8B-B14F-4D97-AF65-F5344CB8AC3E}">
        <p14:creationId xmlns:p14="http://schemas.microsoft.com/office/powerpoint/2010/main" val="1023743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2EA562-CBF3-4B6F-AD0C-7B4F825064CC}"/>
              </a:ext>
            </a:extLst>
          </p:cNvPr>
          <p:cNvSpPr txBox="1"/>
          <p:nvPr/>
        </p:nvSpPr>
        <p:spPr>
          <a:xfrm>
            <a:off x="2025009" y="99040"/>
            <a:ext cx="3107926" cy="461665"/>
          </a:xfrm>
          <a:prstGeom prst="rect">
            <a:avLst/>
          </a:prstGeom>
          <a:noFill/>
        </p:spPr>
        <p:txBody>
          <a:bodyPr wrap="square" rtlCol="0">
            <a:spAutoFit/>
          </a:bodyPr>
          <a:lstStyle/>
          <a:p>
            <a:pPr algn="ctr"/>
            <a:r>
              <a:rPr lang="en-US" sz="2400" b="1" u="sng" dirty="0">
                <a:latin typeface="Quicksand" pitchFamily="2" charset="0"/>
              </a:rPr>
              <a:t>Water Scarcity</a:t>
            </a:r>
          </a:p>
        </p:txBody>
      </p:sp>
      <p:sp>
        <p:nvSpPr>
          <p:cNvPr id="4" name="TextBox 3">
            <a:extLst>
              <a:ext uri="{FF2B5EF4-FFF2-40B4-BE49-F238E27FC236}">
                <a16:creationId xmlns:a16="http://schemas.microsoft.com/office/drawing/2014/main" id="{32F28B1F-0F89-47FF-B6A8-AC5217586844}"/>
              </a:ext>
            </a:extLst>
          </p:cNvPr>
          <p:cNvSpPr txBox="1"/>
          <p:nvPr/>
        </p:nvSpPr>
        <p:spPr>
          <a:xfrm>
            <a:off x="7230734" y="99040"/>
            <a:ext cx="4899991" cy="3254994"/>
          </a:xfrm>
          <a:prstGeom prst="rect">
            <a:avLst/>
          </a:prstGeom>
          <a:noFill/>
        </p:spPr>
        <p:txBody>
          <a:bodyPr wrap="square" rtlCol="0">
            <a:spAutoFit/>
          </a:bodyPr>
          <a:lstStyle/>
          <a:p>
            <a:r>
              <a:rPr lang="en-MY" sz="1600" dirty="0">
                <a:latin typeface="Quicksand" pitchFamily="2" charset="0"/>
              </a:rPr>
              <a:t>Describe the distribution of regions of the World that experience </a:t>
            </a:r>
            <a:r>
              <a:rPr lang="en-MY" sz="1600" b="1" dirty="0">
                <a:solidFill>
                  <a:schemeClr val="accent1"/>
                </a:solidFill>
                <a:latin typeface="Quicksand" pitchFamily="2" charset="0"/>
              </a:rPr>
              <a:t>physical water scarcity</a:t>
            </a:r>
            <a:r>
              <a:rPr lang="en-MY" sz="1600" dirty="0">
                <a:latin typeface="Quicksand" pitchFamily="2" charset="0"/>
              </a:rPr>
              <a:t>. </a:t>
            </a:r>
            <a:r>
              <a:rPr lang="en-MY" sz="1600" b="1" u="sng" dirty="0">
                <a:latin typeface="Quicksand" pitchFamily="2" charset="0"/>
              </a:rPr>
              <a:t>Circle the correct options below:</a:t>
            </a:r>
          </a:p>
          <a:p>
            <a:endParaRPr lang="en-MY" sz="1600" b="1" u="sng" dirty="0">
              <a:latin typeface="Quicksand" pitchFamily="2" charset="0"/>
            </a:endParaRPr>
          </a:p>
          <a:p>
            <a:pPr marL="285750" indent="-285750">
              <a:lnSpc>
                <a:spcPct val="150000"/>
              </a:lnSpc>
              <a:buFontTx/>
              <a:buChar char="-"/>
            </a:pPr>
            <a:r>
              <a:rPr lang="en-MY" sz="1600" dirty="0">
                <a:latin typeface="Quicksand" pitchFamily="2" charset="0"/>
              </a:rPr>
              <a:t>Northern coastline of Africa</a:t>
            </a:r>
          </a:p>
          <a:p>
            <a:pPr marL="285750" indent="-285750">
              <a:lnSpc>
                <a:spcPct val="150000"/>
              </a:lnSpc>
              <a:buFontTx/>
              <a:buChar char="-"/>
            </a:pPr>
            <a:r>
              <a:rPr lang="en-MY" sz="1600" dirty="0">
                <a:latin typeface="Quicksand" pitchFamily="2" charset="0"/>
              </a:rPr>
              <a:t>Northern Europe</a:t>
            </a:r>
          </a:p>
          <a:p>
            <a:pPr marL="285750" indent="-285750">
              <a:lnSpc>
                <a:spcPct val="150000"/>
              </a:lnSpc>
              <a:buFontTx/>
              <a:buChar char="-"/>
            </a:pPr>
            <a:r>
              <a:rPr lang="en-MY" sz="1600" dirty="0">
                <a:latin typeface="Quicksand" pitchFamily="2" charset="0"/>
              </a:rPr>
              <a:t>USA-Mexico border</a:t>
            </a:r>
          </a:p>
          <a:p>
            <a:pPr marL="285750" indent="-285750">
              <a:lnSpc>
                <a:spcPct val="150000"/>
              </a:lnSpc>
              <a:buFontTx/>
              <a:buChar char="-"/>
            </a:pPr>
            <a:r>
              <a:rPr lang="en-MY" sz="1600" dirty="0">
                <a:latin typeface="Quicksand" pitchFamily="2" charset="0"/>
              </a:rPr>
              <a:t>South East Australia</a:t>
            </a:r>
          </a:p>
          <a:p>
            <a:pPr marL="285750" indent="-285750">
              <a:lnSpc>
                <a:spcPct val="150000"/>
              </a:lnSpc>
              <a:buFontTx/>
              <a:buChar char="-"/>
            </a:pPr>
            <a:r>
              <a:rPr lang="en-MY" sz="1600" dirty="0">
                <a:latin typeface="Quicksand" pitchFamily="2" charset="0"/>
              </a:rPr>
              <a:t>Central Africa</a:t>
            </a:r>
          </a:p>
          <a:p>
            <a:pPr marL="285750" indent="-285750">
              <a:lnSpc>
                <a:spcPct val="150000"/>
              </a:lnSpc>
              <a:buFontTx/>
              <a:buChar char="-"/>
            </a:pPr>
            <a:r>
              <a:rPr lang="en-MY" sz="1600" dirty="0">
                <a:latin typeface="Quicksand" pitchFamily="2" charset="0"/>
              </a:rPr>
              <a:t>Northern China</a:t>
            </a:r>
          </a:p>
        </p:txBody>
      </p:sp>
      <p:sp>
        <p:nvSpPr>
          <p:cNvPr id="11" name="TextBox 10">
            <a:extLst>
              <a:ext uri="{FF2B5EF4-FFF2-40B4-BE49-F238E27FC236}">
                <a16:creationId xmlns:a16="http://schemas.microsoft.com/office/drawing/2014/main" id="{515C56D0-952E-4E15-97FE-BEDE00AE69CE}"/>
              </a:ext>
            </a:extLst>
          </p:cNvPr>
          <p:cNvSpPr txBox="1"/>
          <p:nvPr/>
        </p:nvSpPr>
        <p:spPr>
          <a:xfrm>
            <a:off x="7230735" y="3686976"/>
            <a:ext cx="4899991" cy="3228384"/>
          </a:xfrm>
          <a:prstGeom prst="rect">
            <a:avLst/>
          </a:prstGeom>
          <a:noFill/>
        </p:spPr>
        <p:txBody>
          <a:bodyPr wrap="square" rtlCol="0">
            <a:spAutoFit/>
          </a:bodyPr>
          <a:lstStyle/>
          <a:p>
            <a:r>
              <a:rPr lang="en-MY" sz="1600" dirty="0">
                <a:latin typeface="Quicksand" pitchFamily="2" charset="0"/>
              </a:rPr>
              <a:t>Describe the distribution of regions of the World that experience </a:t>
            </a:r>
            <a:r>
              <a:rPr lang="en-MY" sz="1600" b="1" dirty="0">
                <a:solidFill>
                  <a:srgbClr val="002060"/>
                </a:solidFill>
                <a:latin typeface="Quicksand" pitchFamily="2" charset="0"/>
              </a:rPr>
              <a:t>Economic water scarcity</a:t>
            </a:r>
            <a:r>
              <a:rPr lang="en-MY" sz="1600" dirty="0">
                <a:latin typeface="Quicksand" pitchFamily="2" charset="0"/>
              </a:rPr>
              <a:t>. </a:t>
            </a:r>
            <a:r>
              <a:rPr lang="en-MY" sz="1600" b="1" u="sng" dirty="0">
                <a:latin typeface="Quicksand" pitchFamily="2" charset="0"/>
              </a:rPr>
              <a:t>Circle the correct options below:</a:t>
            </a:r>
          </a:p>
          <a:p>
            <a:endParaRPr lang="en-MY" sz="1600" b="1" u="sng" dirty="0">
              <a:latin typeface="Quicksand" pitchFamily="2" charset="0"/>
            </a:endParaRPr>
          </a:p>
          <a:p>
            <a:pPr marL="285750" indent="-285750">
              <a:lnSpc>
                <a:spcPct val="150000"/>
              </a:lnSpc>
              <a:buFontTx/>
              <a:buChar char="-"/>
            </a:pPr>
            <a:r>
              <a:rPr lang="en-MY" sz="1600" dirty="0">
                <a:latin typeface="Quicksand" pitchFamily="2" charset="0"/>
              </a:rPr>
              <a:t>Europe</a:t>
            </a:r>
          </a:p>
          <a:p>
            <a:pPr marL="285750" indent="-285750">
              <a:lnSpc>
                <a:spcPct val="150000"/>
              </a:lnSpc>
              <a:buFontTx/>
              <a:buChar char="-"/>
            </a:pPr>
            <a:r>
              <a:rPr lang="en-MY" sz="1600" dirty="0">
                <a:latin typeface="Quicksand" pitchFamily="2" charset="0"/>
              </a:rPr>
              <a:t>Sub-Saharan Africa</a:t>
            </a:r>
          </a:p>
          <a:p>
            <a:pPr marL="285750" indent="-285750">
              <a:lnSpc>
                <a:spcPct val="150000"/>
              </a:lnSpc>
              <a:buFontTx/>
              <a:buChar char="-"/>
            </a:pPr>
            <a:r>
              <a:rPr lang="en-MY" sz="1600" dirty="0">
                <a:latin typeface="Quicksand" pitchFamily="2" charset="0"/>
              </a:rPr>
              <a:t>Northern India and parts of central Asia</a:t>
            </a:r>
          </a:p>
          <a:p>
            <a:pPr marL="285750" indent="-285750">
              <a:lnSpc>
                <a:spcPct val="150000"/>
              </a:lnSpc>
              <a:buFontTx/>
              <a:buChar char="-"/>
            </a:pPr>
            <a:r>
              <a:rPr lang="en-MY" sz="1600" dirty="0">
                <a:latin typeface="Quicksand" pitchFamily="2" charset="0"/>
              </a:rPr>
              <a:t>North-East South America (Brazil)</a:t>
            </a:r>
          </a:p>
          <a:p>
            <a:pPr marL="285750" indent="-285750">
              <a:lnSpc>
                <a:spcPct val="150000"/>
              </a:lnSpc>
              <a:buFontTx/>
              <a:buChar char="-"/>
            </a:pPr>
            <a:r>
              <a:rPr lang="en-MY" sz="1550" dirty="0">
                <a:latin typeface="Quicksand" pitchFamily="2" charset="0"/>
              </a:rPr>
              <a:t>Central-western South America around Peru, Ecuador</a:t>
            </a:r>
          </a:p>
        </p:txBody>
      </p:sp>
      <p:sp>
        <p:nvSpPr>
          <p:cNvPr id="9" name="Oval 8">
            <a:extLst>
              <a:ext uri="{FF2B5EF4-FFF2-40B4-BE49-F238E27FC236}">
                <a16:creationId xmlns:a16="http://schemas.microsoft.com/office/drawing/2014/main" id="{2A704235-34E5-473C-96CB-04AA0E85F4C2}"/>
              </a:ext>
            </a:extLst>
          </p:cNvPr>
          <p:cNvSpPr/>
          <p:nvPr/>
        </p:nvSpPr>
        <p:spPr>
          <a:xfrm>
            <a:off x="7089046" y="1127300"/>
            <a:ext cx="3345872" cy="36933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Quicksand" pitchFamily="2" charset="0"/>
            </a:endParaRPr>
          </a:p>
        </p:txBody>
      </p:sp>
      <p:sp>
        <p:nvSpPr>
          <p:cNvPr id="13" name="Oval 12">
            <a:extLst>
              <a:ext uri="{FF2B5EF4-FFF2-40B4-BE49-F238E27FC236}">
                <a16:creationId xmlns:a16="http://schemas.microsoft.com/office/drawing/2014/main" id="{C1B1255B-6FCF-46F6-ADB8-8C18CAEA1857}"/>
              </a:ext>
            </a:extLst>
          </p:cNvPr>
          <p:cNvSpPr/>
          <p:nvPr/>
        </p:nvSpPr>
        <p:spPr>
          <a:xfrm>
            <a:off x="7089046" y="1871335"/>
            <a:ext cx="3041374" cy="36933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Quicksand" pitchFamily="2" charset="0"/>
            </a:endParaRPr>
          </a:p>
        </p:txBody>
      </p:sp>
      <p:sp>
        <p:nvSpPr>
          <p:cNvPr id="14" name="Oval 13">
            <a:extLst>
              <a:ext uri="{FF2B5EF4-FFF2-40B4-BE49-F238E27FC236}">
                <a16:creationId xmlns:a16="http://schemas.microsoft.com/office/drawing/2014/main" id="{C0E2E58D-1BCD-448C-8D29-A61E7B984C9E}"/>
              </a:ext>
            </a:extLst>
          </p:cNvPr>
          <p:cNvSpPr/>
          <p:nvPr/>
        </p:nvSpPr>
        <p:spPr>
          <a:xfrm>
            <a:off x="7089046" y="2243353"/>
            <a:ext cx="3041374" cy="36933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Quicksand" pitchFamily="2" charset="0"/>
            </a:endParaRPr>
          </a:p>
        </p:txBody>
      </p:sp>
      <p:sp>
        <p:nvSpPr>
          <p:cNvPr id="15" name="Oval 14">
            <a:extLst>
              <a:ext uri="{FF2B5EF4-FFF2-40B4-BE49-F238E27FC236}">
                <a16:creationId xmlns:a16="http://schemas.microsoft.com/office/drawing/2014/main" id="{C5579B30-9FDE-445B-BB42-7C4440FBD92C}"/>
              </a:ext>
            </a:extLst>
          </p:cNvPr>
          <p:cNvSpPr/>
          <p:nvPr/>
        </p:nvSpPr>
        <p:spPr>
          <a:xfrm>
            <a:off x="7089046" y="2961547"/>
            <a:ext cx="3041374" cy="36933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Quicksand" pitchFamily="2" charset="0"/>
            </a:endParaRPr>
          </a:p>
        </p:txBody>
      </p:sp>
      <p:sp>
        <p:nvSpPr>
          <p:cNvPr id="16" name="Oval 15">
            <a:extLst>
              <a:ext uri="{FF2B5EF4-FFF2-40B4-BE49-F238E27FC236}">
                <a16:creationId xmlns:a16="http://schemas.microsoft.com/office/drawing/2014/main" id="{C455ED31-71AE-4C60-A71C-A505D21C486C}"/>
              </a:ext>
            </a:extLst>
          </p:cNvPr>
          <p:cNvSpPr/>
          <p:nvPr/>
        </p:nvSpPr>
        <p:spPr>
          <a:xfrm>
            <a:off x="7131249" y="5129807"/>
            <a:ext cx="3041374" cy="36933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Quicksand" pitchFamily="2" charset="0"/>
            </a:endParaRPr>
          </a:p>
        </p:txBody>
      </p:sp>
      <p:sp>
        <p:nvSpPr>
          <p:cNvPr id="17" name="Oval 16">
            <a:extLst>
              <a:ext uri="{FF2B5EF4-FFF2-40B4-BE49-F238E27FC236}">
                <a16:creationId xmlns:a16="http://schemas.microsoft.com/office/drawing/2014/main" id="{5D82EDF3-DAB4-4D81-9B30-2A7A8FA321E5}"/>
              </a:ext>
            </a:extLst>
          </p:cNvPr>
          <p:cNvSpPr/>
          <p:nvPr/>
        </p:nvSpPr>
        <p:spPr>
          <a:xfrm>
            <a:off x="7131248" y="5476461"/>
            <a:ext cx="4371750" cy="36933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Quicksand" pitchFamily="2" charset="0"/>
            </a:endParaRPr>
          </a:p>
        </p:txBody>
      </p:sp>
      <p:sp>
        <p:nvSpPr>
          <p:cNvPr id="18" name="Oval 17">
            <a:extLst>
              <a:ext uri="{FF2B5EF4-FFF2-40B4-BE49-F238E27FC236}">
                <a16:creationId xmlns:a16="http://schemas.microsoft.com/office/drawing/2014/main" id="{8175D3D6-9D8B-443E-94B7-790CBFCBE704}"/>
              </a:ext>
            </a:extLst>
          </p:cNvPr>
          <p:cNvSpPr/>
          <p:nvPr/>
        </p:nvSpPr>
        <p:spPr>
          <a:xfrm>
            <a:off x="7131249" y="6193047"/>
            <a:ext cx="4999476" cy="36933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Quicksand" pitchFamily="2" charset="0"/>
            </a:endParaRPr>
          </a:p>
        </p:txBody>
      </p:sp>
      <p:pic>
        <p:nvPicPr>
          <p:cNvPr id="5" name="Picture 4" descr="Map&#10;&#10;Description automatically generated">
            <a:extLst>
              <a:ext uri="{FF2B5EF4-FFF2-40B4-BE49-F238E27FC236}">
                <a16:creationId xmlns:a16="http://schemas.microsoft.com/office/drawing/2014/main" id="{D2A2DD02-34AD-4F8A-86E0-4F195C470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35" y="970526"/>
            <a:ext cx="6804201" cy="5222521"/>
          </a:xfrm>
          <a:prstGeom prst="rect">
            <a:avLst/>
          </a:prstGeom>
          <a:ln w="28575">
            <a:solidFill>
              <a:srgbClr val="7030A0"/>
            </a:solidFill>
          </a:ln>
        </p:spPr>
      </p:pic>
    </p:spTree>
    <p:extLst>
      <p:ext uri="{BB962C8B-B14F-4D97-AF65-F5344CB8AC3E}">
        <p14:creationId xmlns:p14="http://schemas.microsoft.com/office/powerpoint/2010/main" val="327187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504BE2-4E96-470E-9AEF-D0AE99589916}"/>
              </a:ext>
            </a:extLst>
          </p:cNvPr>
          <p:cNvSpPr txBox="1"/>
          <p:nvPr/>
        </p:nvSpPr>
        <p:spPr>
          <a:xfrm>
            <a:off x="99392" y="5664583"/>
            <a:ext cx="12092608" cy="1157240"/>
          </a:xfrm>
          <a:prstGeom prst="rect">
            <a:avLst/>
          </a:prstGeom>
          <a:noFill/>
        </p:spPr>
        <p:txBody>
          <a:bodyPr wrap="square" rtlCol="0">
            <a:spAutoFit/>
          </a:bodyPr>
          <a:lstStyle/>
          <a:p>
            <a:pPr>
              <a:lnSpc>
                <a:spcPct val="150000"/>
              </a:lnSpc>
            </a:pPr>
            <a:r>
              <a:rPr lang="en-US" sz="1600" b="1" i="1" dirty="0">
                <a:solidFill>
                  <a:schemeClr val="accent2"/>
                </a:solidFill>
                <a:latin typeface="Quicksand" pitchFamily="2" charset="0"/>
              </a:rPr>
              <a:t>The areas of physical water scarcity are found in the driest climatic zones. For example, the northern coastline of Africa and the Middle East are located close to or inside of hot desert climates (e.g. Sahara Desert). Areas of central Asia are located in dry continental climates (cold deserts). A lack of rainfall is the main reason for a physical lack of water.</a:t>
            </a:r>
          </a:p>
        </p:txBody>
      </p:sp>
      <p:sp>
        <p:nvSpPr>
          <p:cNvPr id="10" name="TextBox 9">
            <a:extLst>
              <a:ext uri="{FF2B5EF4-FFF2-40B4-BE49-F238E27FC236}">
                <a16:creationId xmlns:a16="http://schemas.microsoft.com/office/drawing/2014/main" id="{76E344E3-29CF-4D06-856A-C22965819E2F}"/>
              </a:ext>
            </a:extLst>
          </p:cNvPr>
          <p:cNvSpPr txBox="1"/>
          <p:nvPr/>
        </p:nvSpPr>
        <p:spPr>
          <a:xfrm>
            <a:off x="99392" y="5018252"/>
            <a:ext cx="12122426" cy="646331"/>
          </a:xfrm>
          <a:prstGeom prst="rect">
            <a:avLst/>
          </a:prstGeom>
          <a:noFill/>
        </p:spPr>
        <p:txBody>
          <a:bodyPr wrap="square" rtlCol="0">
            <a:spAutoFit/>
          </a:bodyPr>
          <a:lstStyle/>
          <a:p>
            <a:r>
              <a:rPr lang="en-MY" dirty="0">
                <a:latin typeface="Quicksand" pitchFamily="2" charset="0"/>
              </a:rPr>
              <a:t>Describe the relationship between the location of areas of </a:t>
            </a:r>
            <a:r>
              <a:rPr lang="en-MY" b="1" dirty="0">
                <a:solidFill>
                  <a:srgbClr val="0070C0"/>
                </a:solidFill>
                <a:latin typeface="Quicksand" pitchFamily="2" charset="0"/>
              </a:rPr>
              <a:t>physical water scarcity </a:t>
            </a:r>
            <a:r>
              <a:rPr lang="en-MY" dirty="0">
                <a:latin typeface="Quicksand" pitchFamily="2" charset="0"/>
              </a:rPr>
              <a:t>and the distribution of global climates</a:t>
            </a:r>
          </a:p>
        </p:txBody>
      </p:sp>
      <p:pic>
        <p:nvPicPr>
          <p:cNvPr id="23" name="Picture 22" descr="Map&#10;&#10;Description automatically generated">
            <a:extLst>
              <a:ext uri="{FF2B5EF4-FFF2-40B4-BE49-F238E27FC236}">
                <a16:creationId xmlns:a16="http://schemas.microsoft.com/office/drawing/2014/main" id="{95C62D66-C21B-4C55-9EAD-8B3AAF922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08" y="496957"/>
            <a:ext cx="5937392" cy="4428307"/>
          </a:xfrm>
          <a:prstGeom prst="rect">
            <a:avLst/>
          </a:prstGeom>
          <a:ln w="28575">
            <a:solidFill>
              <a:srgbClr val="7030A0"/>
            </a:solidFill>
          </a:ln>
        </p:spPr>
      </p:pic>
      <p:sp>
        <p:nvSpPr>
          <p:cNvPr id="26" name="TextBox 25">
            <a:extLst>
              <a:ext uri="{FF2B5EF4-FFF2-40B4-BE49-F238E27FC236}">
                <a16:creationId xmlns:a16="http://schemas.microsoft.com/office/drawing/2014/main" id="{4B27D518-D65D-4BC9-BB8A-AABA8772F368}"/>
              </a:ext>
            </a:extLst>
          </p:cNvPr>
          <p:cNvSpPr txBox="1"/>
          <p:nvPr/>
        </p:nvSpPr>
        <p:spPr>
          <a:xfrm>
            <a:off x="4653063" y="0"/>
            <a:ext cx="2885873" cy="461665"/>
          </a:xfrm>
          <a:prstGeom prst="rect">
            <a:avLst/>
          </a:prstGeom>
          <a:noFill/>
        </p:spPr>
        <p:txBody>
          <a:bodyPr wrap="square" rtlCol="0">
            <a:spAutoFit/>
          </a:bodyPr>
          <a:lstStyle/>
          <a:p>
            <a:pPr algn="ctr"/>
            <a:r>
              <a:rPr lang="en-US" sz="2400" b="1" u="sng" dirty="0">
                <a:latin typeface="Quicksand" pitchFamily="2" charset="0"/>
              </a:rPr>
              <a:t>Water Scarcity</a:t>
            </a:r>
          </a:p>
        </p:txBody>
      </p:sp>
      <p:pic>
        <p:nvPicPr>
          <p:cNvPr id="28" name="Picture 27" descr="Map&#10;&#10;Description automatically generated">
            <a:extLst>
              <a:ext uri="{FF2B5EF4-FFF2-40B4-BE49-F238E27FC236}">
                <a16:creationId xmlns:a16="http://schemas.microsoft.com/office/drawing/2014/main" id="{2F05D10F-DE3F-4B8D-AF10-78139B122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420" y="496957"/>
            <a:ext cx="5937392" cy="4428306"/>
          </a:xfrm>
          <a:prstGeom prst="rect">
            <a:avLst/>
          </a:prstGeom>
          <a:ln w="28575">
            <a:solidFill>
              <a:srgbClr val="7030A0"/>
            </a:solidFill>
          </a:ln>
        </p:spPr>
      </p:pic>
      <p:sp>
        <p:nvSpPr>
          <p:cNvPr id="32" name="TextBox 31">
            <a:extLst>
              <a:ext uri="{FF2B5EF4-FFF2-40B4-BE49-F238E27FC236}">
                <a16:creationId xmlns:a16="http://schemas.microsoft.com/office/drawing/2014/main" id="{73F427CF-65CB-4A20-8811-96BB1D0430A7}"/>
              </a:ext>
            </a:extLst>
          </p:cNvPr>
          <p:cNvSpPr txBox="1"/>
          <p:nvPr/>
        </p:nvSpPr>
        <p:spPr>
          <a:xfrm>
            <a:off x="6160605" y="3013502"/>
            <a:ext cx="1085202" cy="415498"/>
          </a:xfrm>
          <a:prstGeom prst="rect">
            <a:avLst/>
          </a:prstGeom>
          <a:noFill/>
        </p:spPr>
        <p:txBody>
          <a:bodyPr wrap="square" rtlCol="0">
            <a:spAutoFit/>
          </a:bodyPr>
          <a:lstStyle/>
          <a:p>
            <a:r>
              <a:rPr lang="en-US" sz="1050" b="1" u="sng" dirty="0">
                <a:latin typeface="Quicksand" pitchFamily="2" charset="0"/>
              </a:rPr>
              <a:t>Major Climate Zones</a:t>
            </a:r>
            <a:endParaRPr lang="en-MY" sz="1050" b="1" u="sng" dirty="0">
              <a:latin typeface="Quicksand" pitchFamily="2" charset="0"/>
            </a:endParaRPr>
          </a:p>
        </p:txBody>
      </p:sp>
    </p:spTree>
    <p:extLst>
      <p:ext uri="{BB962C8B-B14F-4D97-AF65-F5344CB8AC3E}">
        <p14:creationId xmlns:p14="http://schemas.microsoft.com/office/powerpoint/2010/main" val="101357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7F68CB-195A-4BE6-A1A9-22577529AE53}"/>
              </a:ext>
            </a:extLst>
          </p:cNvPr>
          <p:cNvSpPr txBox="1"/>
          <p:nvPr/>
        </p:nvSpPr>
        <p:spPr>
          <a:xfrm>
            <a:off x="127872" y="5028891"/>
            <a:ext cx="11946282" cy="1895904"/>
          </a:xfrm>
          <a:prstGeom prst="rect">
            <a:avLst/>
          </a:prstGeom>
          <a:noFill/>
        </p:spPr>
        <p:txBody>
          <a:bodyPr wrap="square" rtlCol="0">
            <a:spAutoFit/>
          </a:bodyPr>
          <a:lstStyle/>
          <a:p>
            <a:pPr>
              <a:lnSpc>
                <a:spcPct val="150000"/>
              </a:lnSpc>
            </a:pPr>
            <a:r>
              <a:rPr lang="en-US" sz="1600" b="1" i="1" dirty="0">
                <a:solidFill>
                  <a:schemeClr val="accent2"/>
                </a:solidFill>
                <a:latin typeface="Quicksand" pitchFamily="2" charset="0"/>
              </a:rPr>
              <a:t>The Sub-Saharan region is the area of the world with the lowest GDP per capita and nearly all countries suffering from economic water scarcity. The vast majority of countries in this region have a GDP per capita of under $6250 per year, with many countries under $1500 per year. Likewise, those parts of Central Asia suffering from economic water scarcity also have GDP per Capita of under $2500. Even the examples highlighted in South America have a GDP per Capita below $6250. It is clear that low GDP per capita can contribute towards economic water scarcity.</a:t>
            </a:r>
          </a:p>
        </p:txBody>
      </p:sp>
      <p:sp>
        <p:nvSpPr>
          <p:cNvPr id="11" name="TextBox 10">
            <a:extLst>
              <a:ext uri="{FF2B5EF4-FFF2-40B4-BE49-F238E27FC236}">
                <a16:creationId xmlns:a16="http://schemas.microsoft.com/office/drawing/2014/main" id="{124C570F-3E8E-45B5-B027-6996A46A8AA7}"/>
              </a:ext>
            </a:extLst>
          </p:cNvPr>
          <p:cNvSpPr txBox="1"/>
          <p:nvPr/>
        </p:nvSpPr>
        <p:spPr>
          <a:xfrm>
            <a:off x="69574" y="4757064"/>
            <a:ext cx="12122426" cy="369332"/>
          </a:xfrm>
          <a:prstGeom prst="rect">
            <a:avLst/>
          </a:prstGeom>
          <a:noFill/>
        </p:spPr>
        <p:txBody>
          <a:bodyPr wrap="square" rtlCol="0">
            <a:spAutoFit/>
          </a:bodyPr>
          <a:lstStyle/>
          <a:p>
            <a:r>
              <a:rPr lang="en-MY" dirty="0">
                <a:latin typeface="Quicksand" pitchFamily="2" charset="0"/>
              </a:rPr>
              <a:t>Describe the relationship between the location of areas of </a:t>
            </a:r>
            <a:r>
              <a:rPr lang="en-MY" b="1" dirty="0">
                <a:solidFill>
                  <a:schemeClr val="accent1">
                    <a:lumMod val="50000"/>
                  </a:schemeClr>
                </a:solidFill>
                <a:latin typeface="Quicksand" pitchFamily="2" charset="0"/>
              </a:rPr>
              <a:t>economic water scarcity </a:t>
            </a:r>
            <a:r>
              <a:rPr lang="en-MY" dirty="0">
                <a:latin typeface="Quicksand" pitchFamily="2" charset="0"/>
              </a:rPr>
              <a:t>and GDP per Capita.</a:t>
            </a:r>
          </a:p>
        </p:txBody>
      </p:sp>
      <p:pic>
        <p:nvPicPr>
          <p:cNvPr id="15" name="Picture 14" descr="Map&#10;&#10;Description automatically generated">
            <a:extLst>
              <a:ext uri="{FF2B5EF4-FFF2-40B4-BE49-F238E27FC236}">
                <a16:creationId xmlns:a16="http://schemas.microsoft.com/office/drawing/2014/main" id="{BA97D856-3C2E-4B94-B919-BE69B4EB8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72" y="496958"/>
            <a:ext cx="5937392" cy="4221040"/>
          </a:xfrm>
          <a:prstGeom prst="rect">
            <a:avLst/>
          </a:prstGeom>
          <a:ln w="28575">
            <a:solidFill>
              <a:srgbClr val="7030A0"/>
            </a:solidFill>
          </a:ln>
        </p:spPr>
      </p:pic>
      <p:sp>
        <p:nvSpPr>
          <p:cNvPr id="3" name="TextBox 2">
            <a:extLst>
              <a:ext uri="{FF2B5EF4-FFF2-40B4-BE49-F238E27FC236}">
                <a16:creationId xmlns:a16="http://schemas.microsoft.com/office/drawing/2014/main" id="{291EEC97-6748-45E6-AB0D-7C03A404BB12}"/>
              </a:ext>
            </a:extLst>
          </p:cNvPr>
          <p:cNvSpPr txBox="1"/>
          <p:nvPr/>
        </p:nvSpPr>
        <p:spPr>
          <a:xfrm>
            <a:off x="4653063" y="0"/>
            <a:ext cx="2885873" cy="461665"/>
          </a:xfrm>
          <a:prstGeom prst="rect">
            <a:avLst/>
          </a:prstGeom>
          <a:noFill/>
        </p:spPr>
        <p:txBody>
          <a:bodyPr wrap="square" rtlCol="0">
            <a:spAutoFit/>
          </a:bodyPr>
          <a:lstStyle/>
          <a:p>
            <a:pPr algn="ctr"/>
            <a:r>
              <a:rPr lang="en-US" sz="2400" b="1" u="sng" dirty="0">
                <a:latin typeface="Quicksand" pitchFamily="2" charset="0"/>
              </a:rPr>
              <a:t>Water Scarcity</a:t>
            </a:r>
          </a:p>
        </p:txBody>
      </p:sp>
      <p:pic>
        <p:nvPicPr>
          <p:cNvPr id="18" name="Picture 17" descr="Map&#10;&#10;Description automatically generated">
            <a:extLst>
              <a:ext uri="{FF2B5EF4-FFF2-40B4-BE49-F238E27FC236}">
                <a16:creationId xmlns:a16="http://schemas.microsoft.com/office/drawing/2014/main" id="{00B99F4E-2A8A-4C9E-9C17-479418EDD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496958"/>
            <a:ext cx="6008890" cy="4221040"/>
          </a:xfrm>
          <a:prstGeom prst="rect">
            <a:avLst/>
          </a:prstGeom>
          <a:ln w="28575">
            <a:solidFill>
              <a:srgbClr val="7030A0"/>
            </a:solidFill>
          </a:ln>
        </p:spPr>
      </p:pic>
    </p:spTree>
    <p:extLst>
      <p:ext uri="{BB962C8B-B14F-4D97-AF65-F5344CB8AC3E}">
        <p14:creationId xmlns:p14="http://schemas.microsoft.com/office/powerpoint/2010/main" val="16765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DAB25-76CF-4E47-BC26-ACA0187C4882}"/>
              </a:ext>
            </a:extLst>
          </p:cNvPr>
          <p:cNvSpPr txBox="1"/>
          <p:nvPr/>
        </p:nvSpPr>
        <p:spPr>
          <a:xfrm>
            <a:off x="4714415" y="-32707"/>
            <a:ext cx="2885096" cy="461665"/>
          </a:xfrm>
          <a:prstGeom prst="rect">
            <a:avLst/>
          </a:prstGeom>
          <a:noFill/>
        </p:spPr>
        <p:txBody>
          <a:bodyPr wrap="square" rtlCol="0">
            <a:spAutoFit/>
          </a:bodyPr>
          <a:lstStyle/>
          <a:p>
            <a:pPr algn="ctr"/>
            <a:r>
              <a:rPr lang="en-US" sz="2400" b="1" u="sng" dirty="0">
                <a:latin typeface="Quicksand" pitchFamily="2" charset="0"/>
              </a:rPr>
              <a:t>Water Scarcity</a:t>
            </a:r>
          </a:p>
        </p:txBody>
      </p:sp>
      <p:sp>
        <p:nvSpPr>
          <p:cNvPr id="3" name="TextBox 2">
            <a:extLst>
              <a:ext uri="{FF2B5EF4-FFF2-40B4-BE49-F238E27FC236}">
                <a16:creationId xmlns:a16="http://schemas.microsoft.com/office/drawing/2014/main" id="{4FF215DC-B774-4D31-9256-EFE3C4046AFE}"/>
              </a:ext>
            </a:extLst>
          </p:cNvPr>
          <p:cNvSpPr txBox="1"/>
          <p:nvPr/>
        </p:nvSpPr>
        <p:spPr>
          <a:xfrm>
            <a:off x="214312" y="428958"/>
            <a:ext cx="11763375" cy="1231106"/>
          </a:xfrm>
          <a:prstGeom prst="rect">
            <a:avLst/>
          </a:prstGeom>
          <a:noFill/>
        </p:spPr>
        <p:txBody>
          <a:bodyPr wrap="square" rtlCol="0">
            <a:spAutoFit/>
          </a:bodyPr>
          <a:lstStyle/>
          <a:p>
            <a:r>
              <a:rPr lang="en-MY" sz="1400" dirty="0">
                <a:latin typeface="Quicksand" pitchFamily="2" charset="0"/>
              </a:rPr>
              <a:t>Water scarcity is a global problem that is set to increase in coming decades. </a:t>
            </a:r>
            <a:r>
              <a:rPr lang="en-US" sz="1400" dirty="0">
                <a:latin typeface="Quicksand" pitchFamily="2" charset="0"/>
              </a:rPr>
              <a:t>Freshwater withdrawals have tripled over the last 50 years. Demand for freshwater is increasing by 64 billion cubic meters a year (1 cubic meter = 1,000 liters). Why is this a growing problem?</a:t>
            </a:r>
          </a:p>
          <a:p>
            <a:endParaRPr lang="en-US" sz="1400" dirty="0">
              <a:latin typeface="Quicksand" pitchFamily="2" charset="0"/>
            </a:endParaRPr>
          </a:p>
          <a:p>
            <a:r>
              <a:rPr lang="en-US" sz="1600" b="1" dirty="0">
                <a:solidFill>
                  <a:srgbClr val="7030A0"/>
                </a:solidFill>
                <a:latin typeface="Quicksand" pitchFamily="2" charset="0"/>
              </a:rPr>
              <a:t>ACTIVITY: </a:t>
            </a:r>
            <a:r>
              <a:rPr lang="en-US" sz="1600" dirty="0">
                <a:solidFill>
                  <a:srgbClr val="7030A0"/>
                </a:solidFill>
                <a:latin typeface="Quicksand" pitchFamily="2" charset="0"/>
              </a:rPr>
              <a:t>Unscramble the anagrams to discover the reasons for increased water scarcity. Match this to a KEY FACTS box by drawing an arrow to the correct box. Finally, add the correct secondary impacts into the correct box</a:t>
            </a:r>
            <a:r>
              <a:rPr lang="en-US" sz="1400" dirty="0">
                <a:latin typeface="Quicksand" pitchFamily="2" charset="0"/>
              </a:rPr>
              <a:t>. </a:t>
            </a:r>
            <a:endParaRPr lang="en-MY" sz="1400" dirty="0">
              <a:latin typeface="Quicksand" pitchFamily="2" charset="0"/>
            </a:endParaRPr>
          </a:p>
        </p:txBody>
      </p:sp>
      <p:graphicFrame>
        <p:nvGraphicFramePr>
          <p:cNvPr id="4" name="Table 4">
            <a:extLst>
              <a:ext uri="{FF2B5EF4-FFF2-40B4-BE49-F238E27FC236}">
                <a16:creationId xmlns:a16="http://schemas.microsoft.com/office/drawing/2014/main" id="{0C924D4C-1482-4629-B8A4-3FF8A4BEC394}"/>
              </a:ext>
            </a:extLst>
          </p:cNvPr>
          <p:cNvGraphicFramePr>
            <a:graphicFrameLocks noGrp="1"/>
          </p:cNvGraphicFramePr>
          <p:nvPr>
            <p:extLst>
              <p:ext uri="{D42A27DB-BD31-4B8C-83A1-F6EECF244321}">
                <p14:modId xmlns:p14="http://schemas.microsoft.com/office/powerpoint/2010/main" val="3532871624"/>
              </p:ext>
            </p:extLst>
          </p:nvPr>
        </p:nvGraphicFramePr>
        <p:xfrm>
          <a:off x="288925" y="1813538"/>
          <a:ext cx="3359150" cy="3840480"/>
        </p:xfrm>
        <a:graphic>
          <a:graphicData uri="http://schemas.openxmlformats.org/drawingml/2006/table">
            <a:tbl>
              <a:tblPr firstRow="1" bandRow="1">
                <a:tableStyleId>{5C22544A-7EE6-4342-B048-85BDC9FD1C3A}</a:tableStyleId>
              </a:tblPr>
              <a:tblGrid>
                <a:gridCol w="3359150">
                  <a:extLst>
                    <a:ext uri="{9D8B030D-6E8A-4147-A177-3AD203B41FA5}">
                      <a16:colId xmlns:a16="http://schemas.microsoft.com/office/drawing/2014/main" val="284884514"/>
                    </a:ext>
                  </a:extLst>
                </a:gridCol>
              </a:tblGrid>
              <a:tr h="430319">
                <a:tc>
                  <a:txBody>
                    <a:bodyPr/>
                    <a:lstStyle/>
                    <a:p>
                      <a:r>
                        <a:rPr lang="en-MY" dirty="0">
                          <a:solidFill>
                            <a:schemeClr val="tx1"/>
                          </a:solidFill>
                        </a:rPr>
                        <a:t>Causes of increased scarcity (anagrams)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1039037"/>
                  </a:ext>
                </a:extLst>
              </a:tr>
              <a:tr h="370840">
                <a:tc>
                  <a:txBody>
                    <a:bodyPr/>
                    <a:lstStyle/>
                    <a:p>
                      <a:r>
                        <a:rPr lang="en-MY" sz="1800" b="0" i="0" u="none" strike="noStrike" kern="1200" dirty="0">
                          <a:solidFill>
                            <a:schemeClr val="accent1"/>
                          </a:solidFill>
                          <a:effectLst/>
                          <a:latin typeface="+mn-lt"/>
                          <a:ea typeface="+mn-ea"/>
                          <a:cs typeface="+mn-cs"/>
                        </a:rPr>
                        <a:t>UOIOPLAPTN WTGOHR</a:t>
                      </a:r>
                    </a:p>
                    <a:p>
                      <a:endParaRPr lang="en-MY" sz="1800" b="0" i="0" u="none" strike="noStrike" kern="1200" dirty="0">
                        <a:solidFill>
                          <a:schemeClr val="accent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406875"/>
                  </a:ext>
                </a:extLst>
              </a:tr>
              <a:tr h="370840">
                <a:tc>
                  <a:txBody>
                    <a:bodyPr/>
                    <a:lstStyle/>
                    <a:p>
                      <a:r>
                        <a:rPr lang="en-MY" sz="1800" b="0" i="0" u="none" strike="noStrike" kern="1200" dirty="0">
                          <a:solidFill>
                            <a:srgbClr val="C00000"/>
                          </a:solidFill>
                          <a:effectLst/>
                          <a:latin typeface="+mn-lt"/>
                          <a:ea typeface="+mn-ea"/>
                          <a:cs typeface="+mn-cs"/>
                        </a:rPr>
                        <a:t>TCMELIA NCGEHA</a:t>
                      </a:r>
                    </a:p>
                    <a:p>
                      <a:endParaRPr lang="en-MY" sz="1800" b="0" i="0" u="none" strike="noStrike" kern="1200" dirty="0">
                        <a:solidFill>
                          <a:srgbClr val="FF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81825"/>
                  </a:ext>
                </a:extLst>
              </a:tr>
              <a:tr h="370840">
                <a:tc>
                  <a:txBody>
                    <a:bodyPr/>
                    <a:lstStyle/>
                    <a:p>
                      <a:r>
                        <a:rPr lang="en-MY" sz="1800" b="0" i="0" u="none" strike="noStrike" kern="1200" dirty="0">
                          <a:solidFill>
                            <a:schemeClr val="accent6"/>
                          </a:solidFill>
                          <a:effectLst/>
                          <a:latin typeface="+mn-lt"/>
                          <a:ea typeface="+mn-ea"/>
                          <a:cs typeface="+mn-cs"/>
                        </a:rPr>
                        <a:t>GRICRELTAUU</a:t>
                      </a:r>
                    </a:p>
                    <a:p>
                      <a:endParaRPr lang="en-MY" sz="1800" b="0" i="0" u="none" strike="noStrike" kern="1200" dirty="0">
                        <a:solidFill>
                          <a:schemeClr val="accent6"/>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235386"/>
                  </a:ext>
                </a:extLst>
              </a:tr>
              <a:tr h="370840">
                <a:tc>
                  <a:txBody>
                    <a:bodyPr/>
                    <a:lstStyle/>
                    <a:p>
                      <a:r>
                        <a:rPr lang="en-MY" sz="1800" b="0" i="0" u="none" strike="noStrike" kern="1200" dirty="0">
                          <a:solidFill>
                            <a:schemeClr val="accent4">
                              <a:lumMod val="50000"/>
                            </a:schemeClr>
                          </a:solidFill>
                          <a:effectLst/>
                          <a:latin typeface="+mn-lt"/>
                          <a:ea typeface="+mn-ea"/>
                          <a:cs typeface="+mn-cs"/>
                        </a:rPr>
                        <a:t>LLPOUNTIO</a:t>
                      </a:r>
                    </a:p>
                    <a:p>
                      <a:endParaRPr lang="en-MY" sz="1800" b="0" i="0" u="none" strike="noStrike" kern="1200" dirty="0">
                        <a:solidFill>
                          <a:schemeClr val="accent4"/>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3416141"/>
                  </a:ext>
                </a:extLst>
              </a:tr>
              <a:tr h="370840">
                <a:tc>
                  <a:txBody>
                    <a:bodyPr/>
                    <a:lstStyle/>
                    <a:p>
                      <a:r>
                        <a:rPr lang="en-MY" b="0" dirty="0">
                          <a:solidFill>
                            <a:srgbClr val="D60093"/>
                          </a:solidFill>
                        </a:rPr>
                        <a:t>CEIOCNMO   EMETVDLONPNE</a:t>
                      </a:r>
                    </a:p>
                    <a:p>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6906901"/>
                  </a:ext>
                </a:extLst>
              </a:tr>
            </a:tbl>
          </a:graphicData>
        </a:graphic>
      </p:graphicFrame>
      <p:graphicFrame>
        <p:nvGraphicFramePr>
          <p:cNvPr id="6" name="Table 4">
            <a:extLst>
              <a:ext uri="{FF2B5EF4-FFF2-40B4-BE49-F238E27FC236}">
                <a16:creationId xmlns:a16="http://schemas.microsoft.com/office/drawing/2014/main" id="{88752E66-2523-47C2-BFAA-82768F366CF1}"/>
              </a:ext>
            </a:extLst>
          </p:cNvPr>
          <p:cNvGraphicFramePr>
            <a:graphicFrameLocks noGrp="1"/>
          </p:cNvGraphicFramePr>
          <p:nvPr>
            <p:extLst>
              <p:ext uri="{D42A27DB-BD31-4B8C-83A1-F6EECF244321}">
                <p14:modId xmlns:p14="http://schemas.microsoft.com/office/powerpoint/2010/main" val="1102673634"/>
              </p:ext>
            </p:extLst>
          </p:nvPr>
        </p:nvGraphicFramePr>
        <p:xfrm>
          <a:off x="4416423" y="1813538"/>
          <a:ext cx="3689351" cy="3907717"/>
        </p:xfrm>
        <a:graphic>
          <a:graphicData uri="http://schemas.openxmlformats.org/drawingml/2006/table">
            <a:tbl>
              <a:tblPr firstRow="1" bandRow="1">
                <a:tableStyleId>{5C22544A-7EE6-4342-B048-85BDC9FD1C3A}</a:tableStyleId>
              </a:tblPr>
              <a:tblGrid>
                <a:gridCol w="3689351">
                  <a:extLst>
                    <a:ext uri="{9D8B030D-6E8A-4147-A177-3AD203B41FA5}">
                      <a16:colId xmlns:a16="http://schemas.microsoft.com/office/drawing/2014/main" val="284884514"/>
                    </a:ext>
                  </a:extLst>
                </a:gridCol>
              </a:tblGrid>
              <a:tr h="614697">
                <a:tc>
                  <a:txBody>
                    <a:bodyPr/>
                    <a:lstStyle/>
                    <a:p>
                      <a:r>
                        <a:rPr lang="en-MY" sz="1600" dirty="0">
                          <a:solidFill>
                            <a:schemeClr val="tx1"/>
                          </a:solidFill>
                          <a:latin typeface="Quicksand" pitchFamily="2" charset="0"/>
                        </a:rPr>
                        <a:t>KEY FACTS</a:t>
                      </a:r>
                    </a:p>
                    <a:p>
                      <a:endParaRPr lang="en-MY" sz="1600" dirty="0">
                        <a:solidFill>
                          <a:schemeClr val="tx1"/>
                        </a:solidFill>
                        <a:latin typeface="Quicksand"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1039037"/>
                  </a:ext>
                </a:extLst>
              </a:tr>
              <a:tr h="658604">
                <a:tc>
                  <a:txBody>
                    <a:bodyPr/>
                    <a:lstStyle/>
                    <a:p>
                      <a:r>
                        <a:rPr lang="en-MY" sz="1200" b="0" i="0" u="none" strike="noStrike" kern="1200" dirty="0">
                          <a:solidFill>
                            <a:schemeClr val="dk1"/>
                          </a:solidFill>
                          <a:effectLst/>
                          <a:latin typeface="Quicksand" pitchFamily="2" charset="0"/>
                          <a:ea typeface="+mn-ea"/>
                          <a:cs typeface="+mn-cs"/>
                        </a:rPr>
                        <a:t>This process is resulting in more droughts and more evaporation of surface storage water.</a:t>
                      </a:r>
                    </a:p>
                    <a:p>
                      <a:endParaRPr lang="en-MY" sz="1200" dirty="0">
                        <a:latin typeface="Quicksand"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406875"/>
                  </a:ext>
                </a:extLst>
              </a:tr>
              <a:tr h="658604">
                <a:tc>
                  <a:txBody>
                    <a:bodyPr/>
                    <a:lstStyle/>
                    <a:p>
                      <a:r>
                        <a:rPr lang="en-MY" sz="1200" dirty="0">
                          <a:latin typeface="Quicksand" pitchFamily="2" charset="0"/>
                        </a:rPr>
                        <a:t>Rivers are becoming increasingly under threat due to effluent from factories and eutrophication from farming.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81825"/>
                  </a:ext>
                </a:extLst>
              </a:tr>
              <a:tr h="658604">
                <a:tc>
                  <a:txBody>
                    <a:bodyPr/>
                    <a:lstStyle/>
                    <a:p>
                      <a:r>
                        <a:rPr lang="en-MY" sz="1200" b="0" i="0" u="none" strike="noStrike" kern="1200" dirty="0">
                          <a:solidFill>
                            <a:schemeClr val="dk1"/>
                          </a:solidFill>
                          <a:effectLst/>
                          <a:latin typeface="Quicksand" pitchFamily="2" charset="0"/>
                          <a:ea typeface="+mn-ea"/>
                          <a:cs typeface="+mn-cs"/>
                        </a:rPr>
                        <a:t>This is increasing by 80 million each year. Water is finite and can not be increased.</a:t>
                      </a:r>
                    </a:p>
                    <a:p>
                      <a:endParaRPr lang="en-MY" sz="1200" dirty="0">
                        <a:latin typeface="Quicksand"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235386"/>
                  </a:ext>
                </a:extLst>
              </a:tr>
              <a:tr h="658604">
                <a:tc>
                  <a:txBody>
                    <a:bodyPr/>
                    <a:lstStyle/>
                    <a:p>
                      <a:r>
                        <a:rPr lang="en-MY" sz="1200" dirty="0">
                          <a:latin typeface="Quicksand" pitchFamily="2" charset="0"/>
                        </a:rPr>
                        <a:t>People are becoming richer and therefore demanding more water to support their lifestyles and products.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3416141"/>
                  </a:ext>
                </a:extLst>
              </a:tr>
              <a:tr h="658604">
                <a:tc>
                  <a:txBody>
                    <a:bodyPr/>
                    <a:lstStyle/>
                    <a:p>
                      <a:r>
                        <a:rPr lang="en-MY" sz="1200" dirty="0">
                          <a:latin typeface="Quicksand" pitchFamily="2" charset="0"/>
                        </a:rPr>
                        <a:t>Water is used for irrigation. Much of this is wasted due to inefficiencies and poor practices.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358529"/>
                  </a:ext>
                </a:extLst>
              </a:tr>
            </a:tbl>
          </a:graphicData>
        </a:graphic>
      </p:graphicFrame>
      <p:graphicFrame>
        <p:nvGraphicFramePr>
          <p:cNvPr id="7" name="Table 4">
            <a:extLst>
              <a:ext uri="{FF2B5EF4-FFF2-40B4-BE49-F238E27FC236}">
                <a16:creationId xmlns:a16="http://schemas.microsoft.com/office/drawing/2014/main" id="{76EE0887-524A-4560-AC1B-A026C1128A1B}"/>
              </a:ext>
            </a:extLst>
          </p:cNvPr>
          <p:cNvGraphicFramePr>
            <a:graphicFrameLocks noGrp="1"/>
          </p:cNvGraphicFramePr>
          <p:nvPr>
            <p:extLst>
              <p:ext uri="{D42A27DB-BD31-4B8C-83A1-F6EECF244321}">
                <p14:modId xmlns:p14="http://schemas.microsoft.com/office/powerpoint/2010/main" val="3384964463"/>
              </p:ext>
            </p:extLst>
          </p:nvPr>
        </p:nvGraphicFramePr>
        <p:xfrm>
          <a:off x="8105772" y="1816161"/>
          <a:ext cx="3965843" cy="3907717"/>
        </p:xfrm>
        <a:graphic>
          <a:graphicData uri="http://schemas.openxmlformats.org/drawingml/2006/table">
            <a:tbl>
              <a:tblPr firstRow="1" bandRow="1">
                <a:tableStyleId>{5C22544A-7EE6-4342-B048-85BDC9FD1C3A}</a:tableStyleId>
              </a:tblPr>
              <a:tblGrid>
                <a:gridCol w="3965843">
                  <a:extLst>
                    <a:ext uri="{9D8B030D-6E8A-4147-A177-3AD203B41FA5}">
                      <a16:colId xmlns:a16="http://schemas.microsoft.com/office/drawing/2014/main" val="284884514"/>
                    </a:ext>
                  </a:extLst>
                </a:gridCol>
              </a:tblGrid>
              <a:tr h="599988">
                <a:tc>
                  <a:txBody>
                    <a:bodyPr/>
                    <a:lstStyle/>
                    <a:p>
                      <a:r>
                        <a:rPr lang="en-MY" sz="1600" dirty="0">
                          <a:solidFill>
                            <a:schemeClr val="tx1"/>
                          </a:solidFill>
                        </a:rPr>
                        <a:t>SECONDARY IMPACTS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1039037"/>
                  </a:ext>
                </a:extLst>
              </a:tr>
              <a:tr h="656825">
                <a:tc>
                  <a:txBody>
                    <a:bodyPr/>
                    <a:lstStyle/>
                    <a:p>
                      <a:endParaRPr lang="en-MY" sz="1200" dirty="0"/>
                    </a:p>
                    <a:p>
                      <a:endParaRPr lang="en-MY"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406875"/>
                  </a:ext>
                </a:extLst>
              </a:tr>
              <a:tr h="662726">
                <a:tc>
                  <a:txBody>
                    <a:bodyPr/>
                    <a:lstStyle/>
                    <a:p>
                      <a:endParaRPr lang="en-MY" sz="1200" dirty="0"/>
                    </a:p>
                    <a:p>
                      <a:endParaRPr lang="en-MY" sz="1200" dirty="0"/>
                    </a:p>
                    <a:p>
                      <a:endParaRPr lang="en-MY"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81825"/>
                  </a:ext>
                </a:extLst>
              </a:tr>
              <a:tr h="662726">
                <a:tc>
                  <a:txBody>
                    <a:bodyPr/>
                    <a:lstStyle/>
                    <a:p>
                      <a:endParaRPr lang="en-MY" sz="1200" dirty="0"/>
                    </a:p>
                    <a:p>
                      <a:endParaRPr lang="en-MY" sz="1200" dirty="0"/>
                    </a:p>
                    <a:p>
                      <a:endParaRPr lang="en-MY"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235386"/>
                  </a:ext>
                </a:extLst>
              </a:tr>
              <a:tr h="662726">
                <a:tc>
                  <a:txBody>
                    <a:bodyPr/>
                    <a:lstStyle/>
                    <a:p>
                      <a:endParaRPr lang="en-MY" sz="1200" dirty="0"/>
                    </a:p>
                    <a:p>
                      <a:endParaRPr lang="en-MY" sz="1200" dirty="0"/>
                    </a:p>
                    <a:p>
                      <a:endParaRPr lang="en-MY"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3416141"/>
                  </a:ext>
                </a:extLst>
              </a:tr>
              <a:tr h="662726">
                <a:tc>
                  <a:txBody>
                    <a:bodyPr/>
                    <a:lstStyle/>
                    <a:p>
                      <a:endParaRPr lang="en-MY" sz="1200" dirty="0"/>
                    </a:p>
                    <a:p>
                      <a:endParaRPr lang="en-MY" sz="1200" dirty="0"/>
                    </a:p>
                    <a:p>
                      <a:endParaRPr lang="en-MY"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358529"/>
                  </a:ext>
                </a:extLst>
              </a:tr>
            </a:tbl>
          </a:graphicData>
        </a:graphic>
      </p:graphicFrame>
      <p:graphicFrame>
        <p:nvGraphicFramePr>
          <p:cNvPr id="19" name="Table 4">
            <a:extLst>
              <a:ext uri="{FF2B5EF4-FFF2-40B4-BE49-F238E27FC236}">
                <a16:creationId xmlns:a16="http://schemas.microsoft.com/office/drawing/2014/main" id="{60E8156C-74C1-46C9-95B3-C44B63A55E21}"/>
              </a:ext>
            </a:extLst>
          </p:cNvPr>
          <p:cNvGraphicFramePr>
            <a:graphicFrameLocks noGrp="1"/>
          </p:cNvGraphicFramePr>
          <p:nvPr>
            <p:extLst>
              <p:ext uri="{D42A27DB-BD31-4B8C-83A1-F6EECF244321}">
                <p14:modId xmlns:p14="http://schemas.microsoft.com/office/powerpoint/2010/main" val="1581957739"/>
              </p:ext>
            </p:extLst>
          </p:nvPr>
        </p:nvGraphicFramePr>
        <p:xfrm>
          <a:off x="4416421" y="1819022"/>
          <a:ext cx="3689351" cy="3910133"/>
        </p:xfrm>
        <a:graphic>
          <a:graphicData uri="http://schemas.openxmlformats.org/drawingml/2006/table">
            <a:tbl>
              <a:tblPr firstRow="1" bandRow="1">
                <a:tableStyleId>{5C22544A-7EE6-4342-B048-85BDC9FD1C3A}</a:tableStyleId>
              </a:tblPr>
              <a:tblGrid>
                <a:gridCol w="3689351">
                  <a:extLst>
                    <a:ext uri="{9D8B030D-6E8A-4147-A177-3AD203B41FA5}">
                      <a16:colId xmlns:a16="http://schemas.microsoft.com/office/drawing/2014/main" val="284884514"/>
                    </a:ext>
                  </a:extLst>
                </a:gridCol>
              </a:tblGrid>
              <a:tr h="599133">
                <a:tc>
                  <a:txBody>
                    <a:bodyPr/>
                    <a:lstStyle/>
                    <a:p>
                      <a:r>
                        <a:rPr lang="en-MY" sz="1600" dirty="0">
                          <a:solidFill>
                            <a:schemeClr val="tx1"/>
                          </a:solidFill>
                          <a:latin typeface="Quicksand" pitchFamily="2" charset="0"/>
                        </a:rPr>
                        <a:t>KEY FACTS</a:t>
                      </a:r>
                    </a:p>
                    <a:p>
                      <a:endParaRPr lang="en-MY" sz="1600" dirty="0">
                        <a:solidFill>
                          <a:schemeClr val="tx1"/>
                        </a:solidFill>
                        <a:latin typeface="Quicksand"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AF5"/>
                    </a:solidFill>
                  </a:tcPr>
                </a:tc>
                <a:extLst>
                  <a:ext uri="{0D108BD9-81ED-4DB2-BD59-A6C34878D82A}">
                    <a16:rowId xmlns:a16="http://schemas.microsoft.com/office/drawing/2014/main" val="3161039037"/>
                  </a:ext>
                </a:extLst>
              </a:tr>
              <a:tr h="662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200" b="0" i="0" u="none" strike="noStrike" kern="1200" dirty="0">
                          <a:solidFill>
                            <a:schemeClr val="accent1"/>
                          </a:solidFill>
                          <a:effectLst/>
                          <a:latin typeface="Quicksand" pitchFamily="2" charset="0"/>
                          <a:ea typeface="+mn-ea"/>
                          <a:cs typeface="+mn-cs"/>
                        </a:rPr>
                        <a:t>This is increasing by 80 million each year. Water is finite and can not be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sz="1200" b="0" i="0" u="none" strike="noStrike" kern="1200" dirty="0">
                        <a:solidFill>
                          <a:schemeClr val="dk1"/>
                        </a:solidFill>
                        <a:effectLst/>
                        <a:latin typeface="Quicksand" pitchFamily="2"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AF5"/>
                    </a:solidFill>
                  </a:tcPr>
                </a:tc>
                <a:extLst>
                  <a:ext uri="{0D108BD9-81ED-4DB2-BD59-A6C34878D82A}">
                    <a16:rowId xmlns:a16="http://schemas.microsoft.com/office/drawing/2014/main" val="194406875"/>
                  </a:ext>
                </a:extLst>
              </a:tr>
              <a:tr h="662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200" b="0" i="0" u="none" strike="noStrike" kern="1200" dirty="0">
                          <a:solidFill>
                            <a:srgbClr val="C00000"/>
                          </a:solidFill>
                          <a:effectLst/>
                          <a:latin typeface="Quicksand" pitchFamily="2" charset="0"/>
                          <a:ea typeface="+mn-ea"/>
                          <a:cs typeface="+mn-cs"/>
                        </a:rPr>
                        <a:t>This process is resulting in more droughts and more evaporation of surface storage water.</a:t>
                      </a:r>
                    </a:p>
                    <a:p>
                      <a:endParaRPr lang="en-MY" sz="1200" dirty="0">
                        <a:latin typeface="Quicksand"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AF5"/>
                    </a:solidFill>
                  </a:tcPr>
                </a:tc>
                <a:extLst>
                  <a:ext uri="{0D108BD9-81ED-4DB2-BD59-A6C34878D82A}">
                    <a16:rowId xmlns:a16="http://schemas.microsoft.com/office/drawing/2014/main" val="1294381825"/>
                  </a:ext>
                </a:extLst>
              </a:tr>
              <a:tr h="662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200" dirty="0">
                          <a:solidFill>
                            <a:schemeClr val="accent6"/>
                          </a:solidFill>
                          <a:latin typeface="Quicksand" pitchFamily="2" charset="0"/>
                        </a:rPr>
                        <a:t>Water is used for irrigation. Much of this is wasted due to inefficiencies and poor practices.</a:t>
                      </a:r>
                    </a:p>
                    <a:p>
                      <a:endParaRPr lang="en-MY" sz="1200" b="0" i="0" u="none" strike="noStrike" kern="1200" dirty="0">
                        <a:solidFill>
                          <a:schemeClr val="dk1"/>
                        </a:solidFill>
                        <a:effectLst/>
                        <a:latin typeface="Quicksand" pitchFamily="2"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AF5"/>
                    </a:solidFill>
                  </a:tcPr>
                </a:tc>
                <a:extLst>
                  <a:ext uri="{0D108BD9-81ED-4DB2-BD59-A6C34878D82A}">
                    <a16:rowId xmlns:a16="http://schemas.microsoft.com/office/drawing/2014/main" val="1352235386"/>
                  </a:ext>
                </a:extLst>
              </a:tr>
              <a:tr h="662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200" dirty="0">
                          <a:solidFill>
                            <a:schemeClr val="accent4">
                              <a:lumMod val="50000"/>
                            </a:schemeClr>
                          </a:solidFill>
                          <a:latin typeface="Quicksand" pitchFamily="2" charset="0"/>
                        </a:rPr>
                        <a:t>Rivers are becoming increasingly under threat due to effluent from factories and eutrophication due to farming.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AF5"/>
                    </a:solidFill>
                  </a:tcPr>
                </a:tc>
                <a:extLst>
                  <a:ext uri="{0D108BD9-81ED-4DB2-BD59-A6C34878D82A}">
                    <a16:rowId xmlns:a16="http://schemas.microsoft.com/office/drawing/2014/main" val="3633416141"/>
                  </a:ext>
                </a:extLst>
              </a:tr>
              <a:tr h="662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200" dirty="0">
                          <a:solidFill>
                            <a:srgbClr val="D60093"/>
                          </a:solidFill>
                          <a:latin typeface="Quicksand" pitchFamily="2" charset="0"/>
                        </a:rPr>
                        <a:t>People are becoming richer and therefore demanding more water to support their lifestyles and products.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AF5"/>
                    </a:solidFill>
                  </a:tcPr>
                </a:tc>
                <a:extLst>
                  <a:ext uri="{0D108BD9-81ED-4DB2-BD59-A6C34878D82A}">
                    <a16:rowId xmlns:a16="http://schemas.microsoft.com/office/drawing/2014/main" val="201358529"/>
                  </a:ext>
                </a:extLst>
              </a:tr>
            </a:tbl>
          </a:graphicData>
        </a:graphic>
      </p:graphicFrame>
      <p:sp>
        <p:nvSpPr>
          <p:cNvPr id="20" name="Rectangle 19">
            <a:extLst>
              <a:ext uri="{FF2B5EF4-FFF2-40B4-BE49-F238E27FC236}">
                <a16:creationId xmlns:a16="http://schemas.microsoft.com/office/drawing/2014/main" id="{BC395084-C529-475B-AF11-814DB7B5A33C}"/>
              </a:ext>
            </a:extLst>
          </p:cNvPr>
          <p:cNvSpPr/>
          <p:nvPr/>
        </p:nvSpPr>
        <p:spPr>
          <a:xfrm>
            <a:off x="288924" y="2738006"/>
            <a:ext cx="2719014" cy="369332"/>
          </a:xfrm>
          <a:prstGeom prst="rect">
            <a:avLst/>
          </a:prstGeom>
        </p:spPr>
        <p:txBody>
          <a:bodyPr wrap="none">
            <a:spAutoFit/>
          </a:bodyPr>
          <a:lstStyle/>
          <a:p>
            <a:r>
              <a:rPr lang="en-MY" b="1" dirty="0">
                <a:solidFill>
                  <a:schemeClr val="accent1"/>
                </a:solidFill>
                <a:latin typeface="Quicksand" pitchFamily="2" charset="0"/>
              </a:rPr>
              <a:t>POPULATION GROWTH</a:t>
            </a:r>
          </a:p>
        </p:txBody>
      </p:sp>
      <p:sp>
        <p:nvSpPr>
          <p:cNvPr id="21" name="Rectangle 20">
            <a:extLst>
              <a:ext uri="{FF2B5EF4-FFF2-40B4-BE49-F238E27FC236}">
                <a16:creationId xmlns:a16="http://schemas.microsoft.com/office/drawing/2014/main" id="{AF6B5A68-EB52-45D3-8E71-20E61E35ABE4}"/>
              </a:ext>
            </a:extLst>
          </p:cNvPr>
          <p:cNvSpPr/>
          <p:nvPr/>
        </p:nvSpPr>
        <p:spPr>
          <a:xfrm>
            <a:off x="288924" y="3370281"/>
            <a:ext cx="2119491" cy="369332"/>
          </a:xfrm>
          <a:prstGeom prst="rect">
            <a:avLst/>
          </a:prstGeom>
        </p:spPr>
        <p:txBody>
          <a:bodyPr wrap="none">
            <a:spAutoFit/>
          </a:bodyPr>
          <a:lstStyle/>
          <a:p>
            <a:r>
              <a:rPr lang="en-MY" b="1" dirty="0">
                <a:solidFill>
                  <a:srgbClr val="C00000"/>
                </a:solidFill>
                <a:latin typeface="Quicksand" pitchFamily="2" charset="0"/>
              </a:rPr>
              <a:t>CLIMATE CHANGE</a:t>
            </a:r>
          </a:p>
        </p:txBody>
      </p:sp>
      <p:sp>
        <p:nvSpPr>
          <p:cNvPr id="22" name="Rectangle 21">
            <a:extLst>
              <a:ext uri="{FF2B5EF4-FFF2-40B4-BE49-F238E27FC236}">
                <a16:creationId xmlns:a16="http://schemas.microsoft.com/office/drawing/2014/main" id="{BC52DFE9-DAF0-4594-AA66-622CFD65B49C}"/>
              </a:ext>
            </a:extLst>
          </p:cNvPr>
          <p:cNvSpPr/>
          <p:nvPr/>
        </p:nvSpPr>
        <p:spPr>
          <a:xfrm>
            <a:off x="288924" y="4017034"/>
            <a:ext cx="1750800" cy="369332"/>
          </a:xfrm>
          <a:prstGeom prst="rect">
            <a:avLst/>
          </a:prstGeom>
        </p:spPr>
        <p:txBody>
          <a:bodyPr wrap="none">
            <a:spAutoFit/>
          </a:bodyPr>
          <a:lstStyle/>
          <a:p>
            <a:r>
              <a:rPr lang="en-MY" b="1" dirty="0">
                <a:solidFill>
                  <a:schemeClr val="accent6"/>
                </a:solidFill>
                <a:latin typeface="Quicksand" pitchFamily="2" charset="0"/>
              </a:rPr>
              <a:t>AGRICULTURE</a:t>
            </a:r>
          </a:p>
        </p:txBody>
      </p:sp>
      <p:sp>
        <p:nvSpPr>
          <p:cNvPr id="23" name="Rectangle 22">
            <a:extLst>
              <a:ext uri="{FF2B5EF4-FFF2-40B4-BE49-F238E27FC236}">
                <a16:creationId xmlns:a16="http://schemas.microsoft.com/office/drawing/2014/main" id="{149A5FCC-3655-4679-8177-714352E9F1FD}"/>
              </a:ext>
            </a:extLst>
          </p:cNvPr>
          <p:cNvSpPr/>
          <p:nvPr/>
        </p:nvSpPr>
        <p:spPr>
          <a:xfrm>
            <a:off x="288924" y="4649309"/>
            <a:ext cx="1475084" cy="369332"/>
          </a:xfrm>
          <a:prstGeom prst="rect">
            <a:avLst/>
          </a:prstGeom>
        </p:spPr>
        <p:txBody>
          <a:bodyPr wrap="none">
            <a:spAutoFit/>
          </a:bodyPr>
          <a:lstStyle/>
          <a:p>
            <a:r>
              <a:rPr lang="en-MY" b="1" dirty="0">
                <a:solidFill>
                  <a:schemeClr val="accent4">
                    <a:lumMod val="50000"/>
                  </a:schemeClr>
                </a:solidFill>
                <a:latin typeface="Quicksand" pitchFamily="2" charset="0"/>
              </a:rPr>
              <a:t>POLLUTION</a:t>
            </a:r>
          </a:p>
        </p:txBody>
      </p:sp>
      <p:sp>
        <p:nvSpPr>
          <p:cNvPr id="24" name="Rectangle 23">
            <a:extLst>
              <a:ext uri="{FF2B5EF4-FFF2-40B4-BE49-F238E27FC236}">
                <a16:creationId xmlns:a16="http://schemas.microsoft.com/office/drawing/2014/main" id="{DEE1ACC7-4695-4621-BA29-BE535D888C8D}"/>
              </a:ext>
            </a:extLst>
          </p:cNvPr>
          <p:cNvSpPr/>
          <p:nvPr/>
        </p:nvSpPr>
        <p:spPr>
          <a:xfrm>
            <a:off x="288924" y="5284686"/>
            <a:ext cx="3105337" cy="369332"/>
          </a:xfrm>
          <a:prstGeom prst="rect">
            <a:avLst/>
          </a:prstGeom>
        </p:spPr>
        <p:txBody>
          <a:bodyPr wrap="none">
            <a:spAutoFit/>
          </a:bodyPr>
          <a:lstStyle/>
          <a:p>
            <a:r>
              <a:rPr lang="en-MY" b="1" dirty="0">
                <a:solidFill>
                  <a:srgbClr val="D60093"/>
                </a:solidFill>
                <a:latin typeface="Quicksand" pitchFamily="2" charset="0"/>
              </a:rPr>
              <a:t>ECONOMIC DEVELOPMENT</a:t>
            </a:r>
          </a:p>
        </p:txBody>
      </p:sp>
      <p:sp>
        <p:nvSpPr>
          <p:cNvPr id="25" name="Rectangle 24">
            <a:extLst>
              <a:ext uri="{FF2B5EF4-FFF2-40B4-BE49-F238E27FC236}">
                <a16:creationId xmlns:a16="http://schemas.microsoft.com/office/drawing/2014/main" id="{A7494966-093D-4B45-92B5-DE67BDB11EDC}"/>
              </a:ext>
            </a:extLst>
          </p:cNvPr>
          <p:cNvSpPr/>
          <p:nvPr/>
        </p:nvSpPr>
        <p:spPr>
          <a:xfrm>
            <a:off x="8105771" y="2390899"/>
            <a:ext cx="3965843" cy="738664"/>
          </a:xfrm>
          <a:prstGeom prst="rect">
            <a:avLst/>
          </a:prstGeom>
        </p:spPr>
        <p:txBody>
          <a:bodyPr wrap="square">
            <a:spAutoFit/>
          </a:bodyPr>
          <a:lstStyle/>
          <a:p>
            <a:r>
              <a:rPr lang="en-MY" sz="1050" b="1" dirty="0">
                <a:solidFill>
                  <a:schemeClr val="accent1"/>
                </a:solidFill>
                <a:latin typeface="Quicksand" pitchFamily="2" charset="0"/>
              </a:rPr>
              <a:t>The finite water supply has to be distributed across more people.</a:t>
            </a:r>
          </a:p>
          <a:p>
            <a:r>
              <a:rPr lang="en-MY" sz="1050" dirty="0">
                <a:solidFill>
                  <a:schemeClr val="accent1"/>
                </a:solidFill>
                <a:latin typeface="Quicksand" pitchFamily="2" charset="0"/>
              </a:rPr>
              <a:t>This fuels urbanization and cities will demand more water to provide for services.</a:t>
            </a:r>
          </a:p>
        </p:txBody>
      </p:sp>
      <p:sp>
        <p:nvSpPr>
          <p:cNvPr id="26" name="Rectangle 25">
            <a:extLst>
              <a:ext uri="{FF2B5EF4-FFF2-40B4-BE49-F238E27FC236}">
                <a16:creationId xmlns:a16="http://schemas.microsoft.com/office/drawing/2014/main" id="{CE7C3CF6-D2C5-48A7-AC35-87855AB31C60}"/>
              </a:ext>
            </a:extLst>
          </p:cNvPr>
          <p:cNvSpPr/>
          <p:nvPr/>
        </p:nvSpPr>
        <p:spPr>
          <a:xfrm>
            <a:off x="8105771" y="3036214"/>
            <a:ext cx="3965843" cy="738664"/>
          </a:xfrm>
          <a:prstGeom prst="rect">
            <a:avLst/>
          </a:prstGeom>
        </p:spPr>
        <p:txBody>
          <a:bodyPr wrap="square">
            <a:spAutoFit/>
          </a:bodyPr>
          <a:lstStyle/>
          <a:p>
            <a:r>
              <a:rPr lang="en-MY" sz="1050" b="1" dirty="0">
                <a:solidFill>
                  <a:srgbClr val="C00000"/>
                </a:solidFill>
                <a:latin typeface="Quicksand" pitchFamily="2" charset="0"/>
              </a:rPr>
              <a:t>Longer droughts will push people off the land and increase migration.</a:t>
            </a:r>
          </a:p>
          <a:p>
            <a:r>
              <a:rPr lang="en-MY" sz="1050" dirty="0">
                <a:solidFill>
                  <a:srgbClr val="C00000"/>
                </a:solidFill>
                <a:latin typeface="Quicksand" pitchFamily="2" charset="0"/>
              </a:rPr>
              <a:t>Increasing political conflict over who is to blame and how this global issue should be addressed.</a:t>
            </a:r>
          </a:p>
        </p:txBody>
      </p:sp>
      <p:sp>
        <p:nvSpPr>
          <p:cNvPr id="27" name="Rectangle 26">
            <a:extLst>
              <a:ext uri="{FF2B5EF4-FFF2-40B4-BE49-F238E27FC236}">
                <a16:creationId xmlns:a16="http://schemas.microsoft.com/office/drawing/2014/main" id="{9439874D-A8B4-4E79-9E5F-EE307D19D206}"/>
              </a:ext>
            </a:extLst>
          </p:cNvPr>
          <p:cNvSpPr/>
          <p:nvPr/>
        </p:nvSpPr>
        <p:spPr>
          <a:xfrm>
            <a:off x="8105770" y="3689156"/>
            <a:ext cx="4081884" cy="738664"/>
          </a:xfrm>
          <a:prstGeom prst="rect">
            <a:avLst/>
          </a:prstGeom>
        </p:spPr>
        <p:txBody>
          <a:bodyPr wrap="square">
            <a:spAutoFit/>
          </a:bodyPr>
          <a:lstStyle/>
          <a:p>
            <a:r>
              <a:rPr lang="en-US" sz="1050" b="1" dirty="0">
                <a:solidFill>
                  <a:schemeClr val="accent6"/>
                </a:solidFill>
                <a:latin typeface="Quicksand" pitchFamily="2" charset="0"/>
              </a:rPr>
              <a:t>Water is essential for agriculture so a lack of it can affect crop yields.</a:t>
            </a:r>
          </a:p>
          <a:p>
            <a:r>
              <a:rPr lang="en-US" sz="1050" dirty="0">
                <a:solidFill>
                  <a:schemeClr val="accent6"/>
                </a:solidFill>
                <a:latin typeface="Quicksand" pitchFamily="2" charset="0"/>
              </a:rPr>
              <a:t>Results in higher prices of food for consumers.</a:t>
            </a:r>
          </a:p>
          <a:p>
            <a:r>
              <a:rPr lang="en-US" sz="1050" b="1" dirty="0">
                <a:solidFill>
                  <a:schemeClr val="accent6"/>
                </a:solidFill>
                <a:latin typeface="Quicksand" pitchFamily="2" charset="0"/>
              </a:rPr>
              <a:t>Livestock may die.</a:t>
            </a:r>
            <a:endParaRPr lang="en-MY" sz="1050" b="1" dirty="0">
              <a:solidFill>
                <a:schemeClr val="accent6"/>
              </a:solidFill>
              <a:latin typeface="Quicksand" pitchFamily="2" charset="0"/>
            </a:endParaRPr>
          </a:p>
        </p:txBody>
      </p:sp>
      <p:sp>
        <p:nvSpPr>
          <p:cNvPr id="28" name="Rectangle 27">
            <a:extLst>
              <a:ext uri="{FF2B5EF4-FFF2-40B4-BE49-F238E27FC236}">
                <a16:creationId xmlns:a16="http://schemas.microsoft.com/office/drawing/2014/main" id="{D3B32E8E-2829-4BC7-A92A-62FAE0B434D1}"/>
              </a:ext>
            </a:extLst>
          </p:cNvPr>
          <p:cNvSpPr/>
          <p:nvPr/>
        </p:nvSpPr>
        <p:spPr>
          <a:xfrm>
            <a:off x="8105771" y="4434431"/>
            <a:ext cx="3965843" cy="646331"/>
          </a:xfrm>
          <a:prstGeom prst="rect">
            <a:avLst/>
          </a:prstGeom>
        </p:spPr>
        <p:txBody>
          <a:bodyPr wrap="square">
            <a:spAutoFit/>
          </a:bodyPr>
          <a:lstStyle/>
          <a:p>
            <a:r>
              <a:rPr lang="en-US" sz="900" b="1" dirty="0">
                <a:solidFill>
                  <a:schemeClr val="accent4">
                    <a:lumMod val="50000"/>
                  </a:schemeClr>
                </a:solidFill>
                <a:latin typeface="Quicksand" pitchFamily="2" charset="0"/>
              </a:rPr>
              <a:t>People may have to drink contaminated water</a:t>
            </a:r>
          </a:p>
          <a:p>
            <a:r>
              <a:rPr lang="en-US" sz="900" dirty="0">
                <a:solidFill>
                  <a:schemeClr val="accent4">
                    <a:lumMod val="50000"/>
                  </a:schemeClr>
                </a:solidFill>
                <a:latin typeface="Quicksand" pitchFamily="2" charset="0"/>
              </a:rPr>
              <a:t>it kills organisms that depend on these water bodies.</a:t>
            </a:r>
          </a:p>
          <a:p>
            <a:r>
              <a:rPr lang="en-US" sz="900" b="1" dirty="0">
                <a:solidFill>
                  <a:schemeClr val="accent4">
                    <a:lumMod val="50000"/>
                  </a:schemeClr>
                </a:solidFill>
                <a:latin typeface="Quicksand" pitchFamily="2" charset="0"/>
              </a:rPr>
              <a:t>Cholera and diseases as a result of poor drinking water from contaminated waters.</a:t>
            </a:r>
            <a:endParaRPr lang="en-MY" sz="900" b="1" dirty="0">
              <a:solidFill>
                <a:schemeClr val="accent4">
                  <a:lumMod val="50000"/>
                </a:schemeClr>
              </a:solidFill>
              <a:latin typeface="Quicksand" pitchFamily="2" charset="0"/>
            </a:endParaRPr>
          </a:p>
        </p:txBody>
      </p:sp>
      <p:sp>
        <p:nvSpPr>
          <p:cNvPr id="29" name="Rectangle 28">
            <a:extLst>
              <a:ext uri="{FF2B5EF4-FFF2-40B4-BE49-F238E27FC236}">
                <a16:creationId xmlns:a16="http://schemas.microsoft.com/office/drawing/2014/main" id="{94BC44DA-8C1C-4928-859B-56235A9BE450}"/>
              </a:ext>
            </a:extLst>
          </p:cNvPr>
          <p:cNvSpPr/>
          <p:nvPr/>
        </p:nvSpPr>
        <p:spPr>
          <a:xfrm>
            <a:off x="8113455" y="5088764"/>
            <a:ext cx="3965843" cy="577081"/>
          </a:xfrm>
          <a:prstGeom prst="rect">
            <a:avLst/>
          </a:prstGeom>
        </p:spPr>
        <p:txBody>
          <a:bodyPr wrap="square">
            <a:spAutoFit/>
          </a:bodyPr>
          <a:lstStyle/>
          <a:p>
            <a:r>
              <a:rPr lang="en-US" sz="1050" b="1" dirty="0">
                <a:solidFill>
                  <a:srgbClr val="D60093"/>
                </a:solidFill>
                <a:latin typeface="Quicksand" pitchFamily="2" charset="0"/>
              </a:rPr>
              <a:t>Manufacturing, shops, tourism require water.</a:t>
            </a:r>
          </a:p>
          <a:p>
            <a:r>
              <a:rPr lang="en-US" sz="1050" dirty="0">
                <a:solidFill>
                  <a:srgbClr val="D60093"/>
                </a:solidFill>
                <a:latin typeface="Quicksand" pitchFamily="2" charset="0"/>
              </a:rPr>
              <a:t>Businesses may relocate to guarantee water resulting in negative impacts on the economy of some areas.</a:t>
            </a:r>
            <a:endParaRPr lang="en-MY" sz="1050" dirty="0">
              <a:solidFill>
                <a:srgbClr val="D60093"/>
              </a:solidFill>
              <a:latin typeface="Quicksand" pitchFamily="2" charset="0"/>
            </a:endParaRPr>
          </a:p>
        </p:txBody>
      </p:sp>
      <p:sp>
        <p:nvSpPr>
          <p:cNvPr id="30" name="TextBox 29">
            <a:extLst>
              <a:ext uri="{FF2B5EF4-FFF2-40B4-BE49-F238E27FC236}">
                <a16:creationId xmlns:a16="http://schemas.microsoft.com/office/drawing/2014/main" id="{00479232-F20C-479F-A9CB-E22F090A6C96}"/>
              </a:ext>
            </a:extLst>
          </p:cNvPr>
          <p:cNvSpPr txBox="1"/>
          <p:nvPr/>
        </p:nvSpPr>
        <p:spPr>
          <a:xfrm>
            <a:off x="288924" y="5742013"/>
            <a:ext cx="12063210" cy="1169551"/>
          </a:xfrm>
          <a:prstGeom prst="rect">
            <a:avLst/>
          </a:prstGeom>
          <a:noFill/>
        </p:spPr>
        <p:txBody>
          <a:bodyPr wrap="square" rtlCol="0">
            <a:spAutoFit/>
          </a:bodyPr>
          <a:lstStyle/>
          <a:p>
            <a:r>
              <a:rPr lang="en-MY" sz="1400" b="1" dirty="0">
                <a:latin typeface="Quicksand" pitchFamily="2" charset="0"/>
              </a:rPr>
              <a:t>Finite= </a:t>
            </a:r>
            <a:r>
              <a:rPr lang="en-MY" sz="1400" dirty="0">
                <a:latin typeface="Quicksand" pitchFamily="2" charset="0"/>
              </a:rPr>
              <a:t>limited or a set amount.</a:t>
            </a:r>
          </a:p>
          <a:p>
            <a:r>
              <a:rPr lang="en-MY" sz="1400" b="1" dirty="0">
                <a:latin typeface="Quicksand" pitchFamily="2" charset="0"/>
              </a:rPr>
              <a:t>Drought= </a:t>
            </a:r>
            <a:r>
              <a:rPr lang="en-MY" sz="1400" dirty="0">
                <a:latin typeface="Quicksand" pitchFamily="2" charset="0"/>
              </a:rPr>
              <a:t>A prolonged period of time without significant rainfall.</a:t>
            </a:r>
          </a:p>
          <a:p>
            <a:r>
              <a:rPr lang="en-MY" sz="1400" b="1" dirty="0">
                <a:latin typeface="Quicksand" pitchFamily="2" charset="0"/>
              </a:rPr>
              <a:t>Irrigation= </a:t>
            </a:r>
            <a:r>
              <a:rPr lang="en-MY" sz="1400" dirty="0">
                <a:latin typeface="Quicksand" pitchFamily="2" charset="0"/>
              </a:rPr>
              <a:t>Supplying water to the land to help crops to grow.</a:t>
            </a:r>
          </a:p>
          <a:p>
            <a:r>
              <a:rPr lang="en-MY" sz="1400" b="1" dirty="0">
                <a:latin typeface="Quicksand" pitchFamily="2" charset="0"/>
              </a:rPr>
              <a:t>Effluent= </a:t>
            </a:r>
            <a:r>
              <a:rPr lang="en-US" sz="1400" dirty="0">
                <a:latin typeface="Quicksand" pitchFamily="2" charset="0"/>
              </a:rPr>
              <a:t>liquid industrial waste or sewage discharged into a river or the sea.</a:t>
            </a:r>
            <a:endParaRPr lang="en-MY" sz="1400" b="1" dirty="0">
              <a:latin typeface="Quicksand" pitchFamily="2" charset="0"/>
            </a:endParaRPr>
          </a:p>
          <a:p>
            <a:r>
              <a:rPr lang="en-MY" sz="1400" b="1" dirty="0">
                <a:latin typeface="Quicksand" pitchFamily="2" charset="0"/>
              </a:rPr>
              <a:t>Eutrophication=  </a:t>
            </a:r>
            <a:r>
              <a:rPr lang="en-US" sz="1400" dirty="0">
                <a:latin typeface="Quicksand" pitchFamily="2" charset="0"/>
              </a:rPr>
              <a:t>an excess amount of nutrients from fertilizers being put into a body of water, which causes algal blooms to grow.</a:t>
            </a:r>
            <a:endParaRPr lang="en-MY" sz="1400" dirty="0">
              <a:latin typeface="Quicksand" pitchFamily="2" charset="0"/>
            </a:endParaRPr>
          </a:p>
        </p:txBody>
      </p:sp>
    </p:spTree>
    <p:extLst>
      <p:ext uri="{BB962C8B-B14F-4D97-AF65-F5344CB8AC3E}">
        <p14:creationId xmlns:p14="http://schemas.microsoft.com/office/powerpoint/2010/main" val="49331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881631-7BAD-4BE2-840C-D8FB19F5BB7F}"/>
              </a:ext>
            </a:extLst>
          </p:cNvPr>
          <p:cNvSpPr txBox="1"/>
          <p:nvPr/>
        </p:nvSpPr>
        <p:spPr>
          <a:xfrm>
            <a:off x="2332363" y="11875"/>
            <a:ext cx="9547153" cy="369332"/>
          </a:xfrm>
          <a:prstGeom prst="rect">
            <a:avLst/>
          </a:prstGeom>
          <a:noFill/>
        </p:spPr>
        <p:txBody>
          <a:bodyPr wrap="square" rtlCol="0">
            <a:spAutoFit/>
          </a:bodyPr>
          <a:lstStyle/>
          <a:p>
            <a:pPr algn="ctr"/>
            <a:r>
              <a:rPr lang="en-US" b="1" u="sng" dirty="0">
                <a:latin typeface="Quicksand" pitchFamily="2" charset="0"/>
              </a:rPr>
              <a:t>Water Scarcity Case Study: High Income country, Large Scale, High-tech: </a:t>
            </a:r>
            <a:r>
              <a:rPr lang="en-US" b="1" u="sng" dirty="0">
                <a:solidFill>
                  <a:schemeClr val="accent1"/>
                </a:solidFill>
                <a:latin typeface="Quicksand" pitchFamily="2" charset="0"/>
              </a:rPr>
              <a:t>Singapore</a:t>
            </a:r>
          </a:p>
        </p:txBody>
      </p:sp>
      <p:pic>
        <p:nvPicPr>
          <p:cNvPr id="9218" name="Picture 2">
            <a:extLst>
              <a:ext uri="{FF2B5EF4-FFF2-40B4-BE49-F238E27FC236}">
                <a16:creationId xmlns:a16="http://schemas.microsoft.com/office/drawing/2014/main" id="{B3D36896-C7B9-4340-B75D-80407F7D3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914" y="190500"/>
            <a:ext cx="1890709" cy="1208833"/>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aphicFrame>
        <p:nvGraphicFramePr>
          <p:cNvPr id="3" name="Table 3">
            <a:extLst>
              <a:ext uri="{FF2B5EF4-FFF2-40B4-BE49-F238E27FC236}">
                <a16:creationId xmlns:a16="http://schemas.microsoft.com/office/drawing/2014/main" id="{EC227651-8711-4265-AE37-5BED3D96368F}"/>
              </a:ext>
            </a:extLst>
          </p:cNvPr>
          <p:cNvGraphicFramePr>
            <a:graphicFrameLocks noGrp="1"/>
          </p:cNvGraphicFramePr>
          <p:nvPr/>
        </p:nvGraphicFramePr>
        <p:xfrm>
          <a:off x="255914" y="1399333"/>
          <a:ext cx="1890710" cy="3302000"/>
        </p:xfrm>
        <a:graphic>
          <a:graphicData uri="http://schemas.openxmlformats.org/drawingml/2006/table">
            <a:tbl>
              <a:tblPr firstRow="1" bandRow="1">
                <a:tableStyleId>{5C22544A-7EE6-4342-B048-85BDC9FD1C3A}</a:tableStyleId>
              </a:tblPr>
              <a:tblGrid>
                <a:gridCol w="1073424">
                  <a:extLst>
                    <a:ext uri="{9D8B030D-6E8A-4147-A177-3AD203B41FA5}">
                      <a16:colId xmlns:a16="http://schemas.microsoft.com/office/drawing/2014/main" val="12837600"/>
                    </a:ext>
                  </a:extLst>
                </a:gridCol>
                <a:gridCol w="817286">
                  <a:extLst>
                    <a:ext uri="{9D8B030D-6E8A-4147-A177-3AD203B41FA5}">
                      <a16:colId xmlns:a16="http://schemas.microsoft.com/office/drawing/2014/main" val="1367081395"/>
                    </a:ext>
                  </a:extLst>
                </a:gridCol>
              </a:tblGrid>
              <a:tr h="370840">
                <a:tc>
                  <a:txBody>
                    <a:bodyPr/>
                    <a:lstStyle/>
                    <a:p>
                      <a:r>
                        <a:rPr lang="en-MY" sz="1100" b="1" dirty="0">
                          <a:solidFill>
                            <a:schemeClr val="tx1"/>
                          </a:solidFill>
                          <a:latin typeface="Quicksand" pitchFamily="2" charset="0"/>
                        </a:rPr>
                        <a:t>Population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b="0" dirty="0">
                          <a:solidFill>
                            <a:schemeClr val="tx1"/>
                          </a:solidFill>
                          <a:latin typeface="Quicksand" pitchFamily="2" charset="0"/>
                        </a:rPr>
                        <a:t>5,995,000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777358"/>
                  </a:ext>
                </a:extLst>
              </a:tr>
              <a:tr h="370840">
                <a:tc>
                  <a:txBody>
                    <a:bodyPr/>
                    <a:lstStyle/>
                    <a:p>
                      <a:r>
                        <a:rPr lang="en-MY" sz="1100" b="1" dirty="0">
                          <a:solidFill>
                            <a:schemeClr val="tx1"/>
                          </a:solidFill>
                          <a:latin typeface="Quicksand" pitchFamily="2" charset="0"/>
                        </a:rPr>
                        <a:t>HDI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0.932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4357649"/>
                  </a:ext>
                </a:extLst>
              </a:tr>
              <a:tr h="370840">
                <a:tc>
                  <a:txBody>
                    <a:bodyPr/>
                    <a:lstStyle/>
                    <a:p>
                      <a:r>
                        <a:rPr lang="en-MY" sz="1100" b="1" dirty="0">
                          <a:solidFill>
                            <a:schemeClr val="tx1"/>
                          </a:solidFill>
                          <a:latin typeface="Quicksand" pitchFamily="2" charset="0"/>
                        </a:rPr>
                        <a:t>Life expectancy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85.5 years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0834950"/>
                  </a:ext>
                </a:extLst>
              </a:tr>
              <a:tr h="370840">
                <a:tc>
                  <a:txBody>
                    <a:bodyPr/>
                    <a:lstStyle/>
                    <a:p>
                      <a:r>
                        <a:rPr lang="en-MY" sz="1100" b="1" dirty="0">
                          <a:solidFill>
                            <a:schemeClr val="tx1"/>
                          </a:solidFill>
                          <a:latin typeface="Quicksand" pitchFamily="2" charset="0"/>
                        </a:rPr>
                        <a:t>GDP Per Capita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$57,700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7845257"/>
                  </a:ext>
                </a:extLst>
              </a:tr>
              <a:tr h="370840">
                <a:tc>
                  <a:txBody>
                    <a:bodyPr/>
                    <a:lstStyle/>
                    <a:p>
                      <a:r>
                        <a:rPr lang="en-MY" sz="1100" b="1" dirty="0">
                          <a:solidFill>
                            <a:schemeClr val="tx1"/>
                          </a:solidFill>
                          <a:latin typeface="Quicksand" pitchFamily="2" charset="0"/>
                        </a:rPr>
                        <a:t>Mean years of schooling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16 years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6771147"/>
                  </a:ext>
                </a:extLst>
              </a:tr>
              <a:tr h="370840">
                <a:tc>
                  <a:txBody>
                    <a:bodyPr/>
                    <a:lstStyle/>
                    <a:p>
                      <a:r>
                        <a:rPr lang="en-MY" sz="1100" b="1" dirty="0">
                          <a:solidFill>
                            <a:schemeClr val="tx1"/>
                          </a:solidFill>
                          <a:latin typeface="Quicksand" pitchFamily="2" charset="0"/>
                        </a:rPr>
                        <a:t>Access to sanitation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226467"/>
                  </a:ext>
                </a:extLst>
              </a:tr>
              <a:tr h="370840">
                <a:tc>
                  <a:txBody>
                    <a:bodyPr/>
                    <a:lstStyle/>
                    <a:p>
                      <a:r>
                        <a:rPr lang="en-MY" sz="1100" b="1" dirty="0">
                          <a:solidFill>
                            <a:schemeClr val="tx1"/>
                          </a:solidFill>
                          <a:latin typeface="Quicksand" pitchFamily="2" charset="0"/>
                        </a:rPr>
                        <a:t>Access to clean water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093634"/>
                  </a:ext>
                </a:extLst>
              </a:tr>
              <a:tr h="370840">
                <a:tc>
                  <a:txBody>
                    <a:bodyPr/>
                    <a:lstStyle/>
                    <a:p>
                      <a:r>
                        <a:rPr lang="en-MY" sz="1100" b="1" dirty="0">
                          <a:solidFill>
                            <a:schemeClr val="tx1"/>
                          </a:solidFill>
                          <a:latin typeface="Quicksand" pitchFamily="2" charset="0"/>
                        </a:rPr>
                        <a:t>Area (Km²)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719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0574374"/>
                  </a:ext>
                </a:extLst>
              </a:tr>
            </a:tbl>
          </a:graphicData>
        </a:graphic>
      </p:graphicFrame>
      <p:sp>
        <p:nvSpPr>
          <p:cNvPr id="5" name="TextBox 4">
            <a:extLst>
              <a:ext uri="{FF2B5EF4-FFF2-40B4-BE49-F238E27FC236}">
                <a16:creationId xmlns:a16="http://schemas.microsoft.com/office/drawing/2014/main" id="{09DD6DD3-B75B-4244-8A3E-64247EC846C4}"/>
              </a:ext>
            </a:extLst>
          </p:cNvPr>
          <p:cNvSpPr txBox="1"/>
          <p:nvPr/>
        </p:nvSpPr>
        <p:spPr>
          <a:xfrm>
            <a:off x="2332363" y="471399"/>
            <a:ext cx="8872537" cy="338554"/>
          </a:xfrm>
          <a:prstGeom prst="rect">
            <a:avLst/>
          </a:prstGeom>
          <a:noFill/>
        </p:spPr>
        <p:txBody>
          <a:bodyPr wrap="square" rtlCol="0">
            <a:spAutoFit/>
          </a:bodyPr>
          <a:lstStyle/>
          <a:p>
            <a:r>
              <a:rPr lang="en-MY" sz="1600" b="1" dirty="0">
                <a:solidFill>
                  <a:srgbClr val="7030A0"/>
                </a:solidFill>
                <a:latin typeface="Quicksand" pitchFamily="2" charset="0"/>
              </a:rPr>
              <a:t>Why is providing water a challenge in Singapore?</a:t>
            </a:r>
          </a:p>
        </p:txBody>
      </p:sp>
      <p:sp>
        <p:nvSpPr>
          <p:cNvPr id="6" name="TextBox 5">
            <a:extLst>
              <a:ext uri="{FF2B5EF4-FFF2-40B4-BE49-F238E27FC236}">
                <a16:creationId xmlns:a16="http://schemas.microsoft.com/office/drawing/2014/main" id="{167FFFF0-E691-45C7-9D0A-FFA975EACBE6}"/>
              </a:ext>
            </a:extLst>
          </p:cNvPr>
          <p:cNvSpPr txBox="1"/>
          <p:nvPr/>
        </p:nvSpPr>
        <p:spPr>
          <a:xfrm>
            <a:off x="2332363" y="809953"/>
            <a:ext cx="9688187" cy="3834896"/>
          </a:xfrm>
          <a:prstGeom prst="rect">
            <a:avLst/>
          </a:prstGeom>
          <a:noFill/>
        </p:spPr>
        <p:txBody>
          <a:bodyPr wrap="square" rtlCol="0">
            <a:spAutoFit/>
          </a:bodyPr>
          <a:lstStyle/>
          <a:p>
            <a:pPr>
              <a:lnSpc>
                <a:spcPct val="150000"/>
              </a:lnSpc>
            </a:pPr>
            <a:r>
              <a:rPr lang="en-MY" sz="1600" dirty="0">
                <a:solidFill>
                  <a:srgbClr val="7030A0"/>
                </a:solidFill>
                <a:latin typeface="Quicksand" pitchFamily="2" charset="0"/>
              </a:rPr>
              <a:t>Singapore is a relatively small island that is home to 6 million people and rising. </a:t>
            </a:r>
            <a:r>
              <a:rPr lang="en-US" sz="2000" dirty="0">
                <a:solidFill>
                  <a:srgbClr val="7030A0"/>
                </a:solidFill>
                <a:latin typeface="Quicksand" pitchFamily="2" charset="0"/>
              </a:rPr>
              <a:t> </a:t>
            </a:r>
            <a:r>
              <a:rPr lang="en-US" sz="1600" dirty="0">
                <a:solidFill>
                  <a:srgbClr val="7030A0"/>
                </a:solidFill>
                <a:latin typeface="Quicksand" pitchFamily="2" charset="0"/>
              </a:rPr>
              <a:t>Singapore’s population density of 7257 people/km</a:t>
            </a:r>
            <a:r>
              <a:rPr lang="en-US" sz="1600" baseline="30000" dirty="0">
                <a:solidFill>
                  <a:srgbClr val="7030A0"/>
                </a:solidFill>
                <a:latin typeface="Quicksand" pitchFamily="2" charset="0"/>
              </a:rPr>
              <a:t>2</a:t>
            </a:r>
            <a:r>
              <a:rPr lang="en-US" sz="1600" dirty="0">
                <a:solidFill>
                  <a:srgbClr val="7030A0"/>
                </a:solidFill>
                <a:latin typeface="Quicksand" pitchFamily="2" charset="0"/>
              </a:rPr>
              <a:t> is ranked the third most dense in the world. </a:t>
            </a:r>
            <a:r>
              <a:rPr lang="en-MY" sz="1600" dirty="0">
                <a:solidFill>
                  <a:srgbClr val="7030A0"/>
                </a:solidFill>
                <a:latin typeface="Quicksand" pitchFamily="2" charset="0"/>
              </a:rPr>
              <a:t>Although this is a tropical equatorial climate that receives 2350mm of rain annually, it does suffer from a lack of space to collect and store rainwater. </a:t>
            </a:r>
          </a:p>
          <a:p>
            <a:pPr>
              <a:lnSpc>
                <a:spcPct val="150000"/>
              </a:lnSpc>
            </a:pPr>
            <a:endParaRPr lang="en-MY" sz="1600" dirty="0">
              <a:solidFill>
                <a:srgbClr val="7030A0"/>
              </a:solidFill>
              <a:latin typeface="Quicksand" pitchFamily="2" charset="0"/>
            </a:endParaRPr>
          </a:p>
          <a:p>
            <a:pPr>
              <a:lnSpc>
                <a:spcPct val="150000"/>
              </a:lnSpc>
            </a:pPr>
            <a:r>
              <a:rPr lang="en-MY" sz="1600" dirty="0">
                <a:solidFill>
                  <a:srgbClr val="7030A0"/>
                </a:solidFill>
                <a:latin typeface="Quicksand" pitchFamily="2" charset="0"/>
              </a:rPr>
              <a:t>Rain does not fall evenly over the year and the country experiences periods of drier weather. </a:t>
            </a:r>
            <a:r>
              <a:rPr lang="en-US" sz="1600" dirty="0">
                <a:solidFill>
                  <a:srgbClr val="7030A0"/>
                </a:solidFill>
                <a:latin typeface="Quicksand" pitchFamily="2" charset="0"/>
              </a:rPr>
              <a:t>Water demand in Singapore is currently about 430 million gallons a day. That is enough to fill 782 Olympic-sized swimming pools, with homes consuming 45% and the non-domestic sector taking up the rest. By 2060, Singapore's total water demand could almost double in line with growing population and wealth.</a:t>
            </a:r>
            <a:endParaRPr lang="en-MY" sz="1600" dirty="0">
              <a:solidFill>
                <a:srgbClr val="7030A0"/>
              </a:solidFill>
              <a:latin typeface="Quicksand" pitchFamily="2" charset="0"/>
            </a:endParaRPr>
          </a:p>
        </p:txBody>
      </p:sp>
      <p:pic>
        <p:nvPicPr>
          <p:cNvPr id="9220" name="Picture 4" descr="Singapore Map">
            <a:extLst>
              <a:ext uri="{FF2B5EF4-FFF2-40B4-BE49-F238E27FC236}">
                <a16:creationId xmlns:a16="http://schemas.microsoft.com/office/drawing/2014/main" id="{765B6D95-D1BA-4F71-8211-B0E99B87B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14" y="4933949"/>
            <a:ext cx="1890709" cy="185608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3074" name="Picture 2" descr="Asia, Sea Lion, Core Zone, Lion">
            <a:extLst>
              <a:ext uri="{FF2B5EF4-FFF2-40B4-BE49-F238E27FC236}">
                <a16:creationId xmlns:a16="http://schemas.microsoft.com/office/drawing/2014/main" id="{0472EF24-11AD-4ED7-B14E-B5FBC8D9A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7735" y="4450250"/>
            <a:ext cx="3592263" cy="233978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3076" name="Picture 4" descr="Singapore, City, Urban, Skyscrapers">
            <a:extLst>
              <a:ext uri="{FF2B5EF4-FFF2-40B4-BE49-F238E27FC236}">
                <a16:creationId xmlns:a16="http://schemas.microsoft.com/office/drawing/2014/main" id="{117FA9A5-D223-46C7-9E4B-BEB25870A6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9429" y="4450249"/>
            <a:ext cx="3592263" cy="2339789"/>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07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881631-7BAD-4BE2-840C-D8FB19F5BB7F}"/>
              </a:ext>
            </a:extLst>
          </p:cNvPr>
          <p:cNvSpPr txBox="1"/>
          <p:nvPr/>
        </p:nvSpPr>
        <p:spPr>
          <a:xfrm>
            <a:off x="1459966" y="0"/>
            <a:ext cx="9569365" cy="369332"/>
          </a:xfrm>
          <a:prstGeom prst="rect">
            <a:avLst/>
          </a:prstGeom>
          <a:noFill/>
        </p:spPr>
        <p:txBody>
          <a:bodyPr wrap="square" rtlCol="0">
            <a:spAutoFit/>
          </a:bodyPr>
          <a:lstStyle/>
          <a:p>
            <a:pPr algn="ctr"/>
            <a:r>
              <a:rPr lang="en-US" b="1" u="sng" dirty="0">
                <a:latin typeface="Quicksand" pitchFamily="2" charset="0"/>
              </a:rPr>
              <a:t>Water Scarcity Case Study: High Income country, Large Scale, High-tech: </a:t>
            </a:r>
            <a:r>
              <a:rPr lang="en-US" b="1" u="sng" dirty="0">
                <a:solidFill>
                  <a:schemeClr val="accent1"/>
                </a:solidFill>
                <a:latin typeface="Quicksand" pitchFamily="2" charset="0"/>
              </a:rPr>
              <a:t>Singapore</a:t>
            </a:r>
          </a:p>
        </p:txBody>
      </p:sp>
      <p:sp>
        <p:nvSpPr>
          <p:cNvPr id="9" name="TextBox 8">
            <a:extLst>
              <a:ext uri="{FF2B5EF4-FFF2-40B4-BE49-F238E27FC236}">
                <a16:creationId xmlns:a16="http://schemas.microsoft.com/office/drawing/2014/main" id="{0248C2A6-3004-4F51-BD6E-4128638364E0}"/>
              </a:ext>
            </a:extLst>
          </p:cNvPr>
          <p:cNvSpPr txBox="1"/>
          <p:nvPr/>
        </p:nvSpPr>
        <p:spPr>
          <a:xfrm>
            <a:off x="282824" y="466540"/>
            <a:ext cx="8872537" cy="338554"/>
          </a:xfrm>
          <a:prstGeom prst="rect">
            <a:avLst/>
          </a:prstGeom>
          <a:noFill/>
        </p:spPr>
        <p:txBody>
          <a:bodyPr wrap="square" rtlCol="0">
            <a:spAutoFit/>
          </a:bodyPr>
          <a:lstStyle/>
          <a:p>
            <a:r>
              <a:rPr lang="en-MY" sz="1600" b="1" dirty="0">
                <a:solidFill>
                  <a:srgbClr val="00B0F0"/>
                </a:solidFill>
                <a:latin typeface="Quicksand" pitchFamily="2" charset="0"/>
              </a:rPr>
              <a:t>Solutions to water challenges in Singapore: The 4 Taps Programme</a:t>
            </a:r>
          </a:p>
        </p:txBody>
      </p:sp>
      <p:grpSp>
        <p:nvGrpSpPr>
          <p:cNvPr id="11" name="Group 10">
            <a:extLst>
              <a:ext uri="{FF2B5EF4-FFF2-40B4-BE49-F238E27FC236}">
                <a16:creationId xmlns:a16="http://schemas.microsoft.com/office/drawing/2014/main" id="{A445B1A7-071C-459E-A749-285BCEB8248C}"/>
              </a:ext>
            </a:extLst>
          </p:cNvPr>
          <p:cNvGrpSpPr/>
          <p:nvPr/>
        </p:nvGrpSpPr>
        <p:grpSpPr>
          <a:xfrm>
            <a:off x="0" y="978893"/>
            <a:ext cx="12192000" cy="5870211"/>
            <a:chOff x="0" y="978893"/>
            <a:chExt cx="12192000" cy="5870211"/>
          </a:xfrm>
        </p:grpSpPr>
        <p:sp>
          <p:nvSpPr>
            <p:cNvPr id="16" name="AutoShape 6">
              <a:extLst>
                <a:ext uri="{FF2B5EF4-FFF2-40B4-BE49-F238E27FC236}">
                  <a16:creationId xmlns:a16="http://schemas.microsoft.com/office/drawing/2014/main" id="{C8A8F6A7-FEFE-4557-9EF8-D5F092FB5BFE}"/>
                </a:ext>
              </a:extLst>
            </p:cNvPr>
            <p:cNvSpPr>
              <a:spLocks noChangeAspect="1" noChangeArrowheads="1"/>
            </p:cNvSpPr>
            <p:nvPr/>
          </p:nvSpPr>
          <p:spPr bwMode="auto">
            <a:xfrm>
              <a:off x="5876924" y="3114674"/>
              <a:ext cx="2771447" cy="27714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latin typeface="Quicksand" pitchFamily="2" charset="0"/>
              </a:endParaRPr>
            </a:p>
          </p:txBody>
        </p:sp>
        <p:sp>
          <p:nvSpPr>
            <p:cNvPr id="18" name="TextBox 17">
              <a:extLst>
                <a:ext uri="{FF2B5EF4-FFF2-40B4-BE49-F238E27FC236}">
                  <a16:creationId xmlns:a16="http://schemas.microsoft.com/office/drawing/2014/main" id="{D1CF849A-F22E-40FA-ABC4-4064EB971D46}"/>
                </a:ext>
              </a:extLst>
            </p:cNvPr>
            <p:cNvSpPr txBox="1"/>
            <p:nvPr/>
          </p:nvSpPr>
          <p:spPr>
            <a:xfrm>
              <a:off x="727439" y="978893"/>
              <a:ext cx="4187687" cy="369332"/>
            </a:xfrm>
            <a:prstGeom prst="rect">
              <a:avLst/>
            </a:prstGeom>
            <a:noFill/>
          </p:spPr>
          <p:txBody>
            <a:bodyPr wrap="square" rtlCol="0">
              <a:spAutoFit/>
            </a:bodyPr>
            <a:lstStyle/>
            <a:p>
              <a:r>
                <a:rPr lang="en-MY" b="1" dirty="0">
                  <a:solidFill>
                    <a:schemeClr val="accent6">
                      <a:lumMod val="75000"/>
                    </a:schemeClr>
                  </a:solidFill>
                  <a:latin typeface="Quicksand" pitchFamily="2" charset="0"/>
                </a:rPr>
                <a:t>TAP 1: </a:t>
              </a:r>
              <a:r>
                <a:rPr lang="en-MY" dirty="0">
                  <a:solidFill>
                    <a:schemeClr val="accent6">
                      <a:lumMod val="75000"/>
                    </a:schemeClr>
                  </a:solidFill>
                  <a:latin typeface="Quicksand" pitchFamily="2" charset="0"/>
                </a:rPr>
                <a:t>Catching and storing rainwater</a:t>
              </a:r>
            </a:p>
          </p:txBody>
        </p:sp>
        <p:sp>
          <p:nvSpPr>
            <p:cNvPr id="21" name="TextBox 20">
              <a:extLst>
                <a:ext uri="{FF2B5EF4-FFF2-40B4-BE49-F238E27FC236}">
                  <a16:creationId xmlns:a16="http://schemas.microsoft.com/office/drawing/2014/main" id="{94025CCC-8484-44C6-9A0F-EF2B2F8595B9}"/>
                </a:ext>
              </a:extLst>
            </p:cNvPr>
            <p:cNvSpPr txBox="1"/>
            <p:nvPr/>
          </p:nvSpPr>
          <p:spPr>
            <a:xfrm>
              <a:off x="6883049" y="1032960"/>
              <a:ext cx="4726375" cy="369332"/>
            </a:xfrm>
            <a:prstGeom prst="rect">
              <a:avLst/>
            </a:prstGeom>
            <a:noFill/>
          </p:spPr>
          <p:txBody>
            <a:bodyPr wrap="square" rtlCol="0">
              <a:spAutoFit/>
            </a:bodyPr>
            <a:lstStyle/>
            <a:p>
              <a:r>
                <a:rPr lang="en-MY" b="1" dirty="0">
                  <a:solidFill>
                    <a:schemeClr val="accent2">
                      <a:lumMod val="75000"/>
                    </a:schemeClr>
                  </a:solidFill>
                  <a:latin typeface="Quicksand" pitchFamily="2" charset="0"/>
                </a:rPr>
                <a:t>TAP 2: </a:t>
              </a:r>
              <a:r>
                <a:rPr lang="en-MY" sz="1700" dirty="0">
                  <a:solidFill>
                    <a:schemeClr val="accent2">
                      <a:lumMod val="75000"/>
                    </a:schemeClr>
                  </a:solidFill>
                  <a:latin typeface="Quicksand" pitchFamily="2" charset="0"/>
                </a:rPr>
                <a:t>Importing rainwater from Malaysia</a:t>
              </a:r>
            </a:p>
          </p:txBody>
        </p:sp>
        <p:sp>
          <p:nvSpPr>
            <p:cNvPr id="22" name="TextBox 21">
              <a:extLst>
                <a:ext uri="{FF2B5EF4-FFF2-40B4-BE49-F238E27FC236}">
                  <a16:creationId xmlns:a16="http://schemas.microsoft.com/office/drawing/2014/main" id="{58D517BB-7906-436E-9697-EA15265251D3}"/>
                </a:ext>
              </a:extLst>
            </p:cNvPr>
            <p:cNvSpPr txBox="1"/>
            <p:nvPr/>
          </p:nvSpPr>
          <p:spPr>
            <a:xfrm>
              <a:off x="728480" y="4011091"/>
              <a:ext cx="3693615" cy="369332"/>
            </a:xfrm>
            <a:prstGeom prst="rect">
              <a:avLst/>
            </a:prstGeom>
            <a:noFill/>
          </p:spPr>
          <p:txBody>
            <a:bodyPr wrap="square" rtlCol="0">
              <a:spAutoFit/>
            </a:bodyPr>
            <a:lstStyle/>
            <a:p>
              <a:r>
                <a:rPr lang="en-MY" b="1" dirty="0">
                  <a:solidFill>
                    <a:schemeClr val="accent1"/>
                  </a:solidFill>
                  <a:latin typeface="Quicksand" pitchFamily="2" charset="0"/>
                </a:rPr>
                <a:t>TAP 3: </a:t>
              </a:r>
              <a:r>
                <a:rPr lang="en-MY" dirty="0">
                  <a:solidFill>
                    <a:schemeClr val="accent1"/>
                  </a:solidFill>
                  <a:latin typeface="Quicksand" pitchFamily="2" charset="0"/>
                </a:rPr>
                <a:t>NEWater</a:t>
              </a:r>
            </a:p>
          </p:txBody>
        </p:sp>
        <p:sp>
          <p:nvSpPr>
            <p:cNvPr id="23" name="TextBox 22">
              <a:extLst>
                <a:ext uri="{FF2B5EF4-FFF2-40B4-BE49-F238E27FC236}">
                  <a16:creationId xmlns:a16="http://schemas.microsoft.com/office/drawing/2014/main" id="{A18580FA-9293-48DD-9154-81D30FB1C116}"/>
                </a:ext>
              </a:extLst>
            </p:cNvPr>
            <p:cNvSpPr txBox="1"/>
            <p:nvPr/>
          </p:nvSpPr>
          <p:spPr>
            <a:xfrm>
              <a:off x="6929452" y="4085715"/>
              <a:ext cx="3693615" cy="369332"/>
            </a:xfrm>
            <a:prstGeom prst="rect">
              <a:avLst/>
            </a:prstGeom>
            <a:noFill/>
          </p:spPr>
          <p:txBody>
            <a:bodyPr wrap="square" rtlCol="0">
              <a:spAutoFit/>
            </a:bodyPr>
            <a:lstStyle/>
            <a:p>
              <a:r>
                <a:rPr lang="en-MY" b="1" dirty="0">
                  <a:solidFill>
                    <a:srgbClr val="C00000"/>
                  </a:solidFill>
                  <a:latin typeface="Quicksand" pitchFamily="2" charset="0"/>
                </a:rPr>
                <a:t>TAP 4: </a:t>
              </a:r>
              <a:r>
                <a:rPr lang="en-MY" dirty="0">
                  <a:solidFill>
                    <a:srgbClr val="C00000"/>
                  </a:solidFill>
                  <a:latin typeface="Quicksand" pitchFamily="2" charset="0"/>
                </a:rPr>
                <a:t>Desalination</a:t>
              </a:r>
            </a:p>
          </p:txBody>
        </p:sp>
        <p:sp>
          <p:nvSpPr>
            <p:cNvPr id="19" name="Rectangle 18">
              <a:extLst>
                <a:ext uri="{FF2B5EF4-FFF2-40B4-BE49-F238E27FC236}">
                  <a16:creationId xmlns:a16="http://schemas.microsoft.com/office/drawing/2014/main" id="{E79AC730-BA49-4181-8ABA-9AC74F24B8FB}"/>
                </a:ext>
              </a:extLst>
            </p:cNvPr>
            <p:cNvSpPr/>
            <p:nvPr/>
          </p:nvSpPr>
          <p:spPr>
            <a:xfrm>
              <a:off x="7749083" y="1485971"/>
              <a:ext cx="4377493" cy="2316788"/>
            </a:xfrm>
            <a:prstGeom prst="rect">
              <a:avLst/>
            </a:prstGeom>
          </p:spPr>
          <p:txBody>
            <a:bodyPr wrap="square">
              <a:spAutoFit/>
            </a:bodyPr>
            <a:lstStyle/>
            <a:p>
              <a:pPr>
                <a:lnSpc>
                  <a:spcPct val="150000"/>
                </a:lnSpc>
              </a:pPr>
              <a:r>
                <a:rPr lang="en-US" sz="1400" dirty="0">
                  <a:solidFill>
                    <a:schemeClr val="accent2">
                      <a:lumMod val="75000"/>
                    </a:schemeClr>
                  </a:solidFill>
                  <a:latin typeface="Quicksand" pitchFamily="2" charset="0"/>
                </a:rPr>
                <a:t>Singapore signed 2 water agreements with neighbors Malaysia in the early 1960s. Fresh water is piped on to the island from the Malaysian state of Johor. This provides 250 million gallons of water each day. The agreement will run until 2061, however, it is uncertain if it will be continued beyond this date</a:t>
              </a:r>
              <a:endParaRPr lang="en-MY" sz="1400" dirty="0">
                <a:solidFill>
                  <a:schemeClr val="accent2">
                    <a:lumMod val="75000"/>
                  </a:schemeClr>
                </a:solidFill>
                <a:latin typeface="Quicksand" pitchFamily="2" charset="0"/>
              </a:endParaRPr>
            </a:p>
          </p:txBody>
        </p:sp>
        <p:sp>
          <p:nvSpPr>
            <p:cNvPr id="25" name="Rectangle 24">
              <a:extLst>
                <a:ext uri="{FF2B5EF4-FFF2-40B4-BE49-F238E27FC236}">
                  <a16:creationId xmlns:a16="http://schemas.microsoft.com/office/drawing/2014/main" id="{D09A990E-6595-4CC9-B994-FCDC6DE4F90F}"/>
                </a:ext>
              </a:extLst>
            </p:cNvPr>
            <p:cNvSpPr/>
            <p:nvPr/>
          </p:nvSpPr>
          <p:spPr>
            <a:xfrm>
              <a:off x="1481934" y="1348505"/>
              <a:ext cx="4469822" cy="2316788"/>
            </a:xfrm>
            <a:prstGeom prst="rect">
              <a:avLst/>
            </a:prstGeom>
          </p:spPr>
          <p:txBody>
            <a:bodyPr wrap="square">
              <a:spAutoFit/>
            </a:bodyPr>
            <a:lstStyle/>
            <a:p>
              <a:pPr>
                <a:lnSpc>
                  <a:spcPct val="150000"/>
                </a:lnSpc>
              </a:pPr>
              <a:r>
                <a:rPr lang="en-US" sz="1400" dirty="0">
                  <a:solidFill>
                    <a:schemeClr val="accent6">
                      <a:lumMod val="75000"/>
                    </a:schemeClr>
                  </a:solidFill>
                  <a:latin typeface="Quicksand" pitchFamily="2" charset="0"/>
                </a:rPr>
                <a:t>Stormwater runoff is now captured from two-thirds of Singapore’s land area and stored in seventeen reservoirs throughout the island for subsequent use. They are supported by an incredible network of infrastructure. The reservoirs receive discharge from approximately 7 000 km of man-made drains and canals.</a:t>
              </a:r>
              <a:endParaRPr lang="en-MY" sz="1400" dirty="0">
                <a:solidFill>
                  <a:schemeClr val="accent6">
                    <a:lumMod val="75000"/>
                  </a:schemeClr>
                </a:solidFill>
                <a:latin typeface="Quicksand" pitchFamily="2" charset="0"/>
              </a:endParaRPr>
            </a:p>
          </p:txBody>
        </p:sp>
        <p:sp>
          <p:nvSpPr>
            <p:cNvPr id="26" name="Rectangle 25">
              <a:extLst>
                <a:ext uri="{FF2B5EF4-FFF2-40B4-BE49-F238E27FC236}">
                  <a16:creationId xmlns:a16="http://schemas.microsoft.com/office/drawing/2014/main" id="{97229FFE-C4B2-461A-8CFB-211FB5E14F29}"/>
                </a:ext>
              </a:extLst>
            </p:cNvPr>
            <p:cNvSpPr/>
            <p:nvPr/>
          </p:nvSpPr>
          <p:spPr>
            <a:xfrm>
              <a:off x="1481934" y="4360086"/>
              <a:ext cx="4549893" cy="2276008"/>
            </a:xfrm>
            <a:prstGeom prst="rect">
              <a:avLst/>
            </a:prstGeom>
          </p:spPr>
          <p:txBody>
            <a:bodyPr wrap="square">
              <a:spAutoFit/>
            </a:bodyPr>
            <a:lstStyle/>
            <a:p>
              <a:pPr>
                <a:lnSpc>
                  <a:spcPct val="150000"/>
                </a:lnSpc>
              </a:pPr>
              <a:r>
                <a:rPr lang="en-US" sz="1200" dirty="0">
                  <a:solidFill>
                    <a:srgbClr val="0070C0"/>
                  </a:solidFill>
                  <a:latin typeface="Quicksand" pitchFamily="2" charset="0"/>
                </a:rPr>
                <a:t>Five NEWater plants now provide 60 million gallons of water each day, which meets 30% of Singapore’s water demands. The NEWater plants accept treated wastewater and then further treat this wastewater using a three-stage process that includes microfiltration, reverse osmosis and ultra-violet disinfection to produce water that meets World Health Organization drinking water standards. However, most of the treated water is used in industrial processes.</a:t>
              </a:r>
              <a:endParaRPr lang="en-MY" sz="1200" dirty="0">
                <a:solidFill>
                  <a:srgbClr val="0070C0"/>
                </a:solidFill>
                <a:latin typeface="Quicksand" pitchFamily="2" charset="0"/>
              </a:endParaRPr>
            </a:p>
          </p:txBody>
        </p:sp>
        <p:sp>
          <p:nvSpPr>
            <p:cNvPr id="27" name="Rectangle 26">
              <a:extLst>
                <a:ext uri="{FF2B5EF4-FFF2-40B4-BE49-F238E27FC236}">
                  <a16:creationId xmlns:a16="http://schemas.microsoft.com/office/drawing/2014/main" id="{B563AEB9-DF8E-4D62-B2D7-971A64A88F49}"/>
                </a:ext>
              </a:extLst>
            </p:cNvPr>
            <p:cNvSpPr/>
            <p:nvPr/>
          </p:nvSpPr>
          <p:spPr>
            <a:xfrm>
              <a:off x="7709930" y="4470901"/>
              <a:ext cx="4416645" cy="2316788"/>
            </a:xfrm>
            <a:prstGeom prst="rect">
              <a:avLst/>
            </a:prstGeom>
          </p:spPr>
          <p:txBody>
            <a:bodyPr wrap="square">
              <a:spAutoFit/>
            </a:bodyPr>
            <a:lstStyle/>
            <a:p>
              <a:pPr>
                <a:lnSpc>
                  <a:spcPct val="150000"/>
                </a:lnSpc>
              </a:pPr>
              <a:r>
                <a:rPr lang="en-US" sz="1400" dirty="0">
                  <a:solidFill>
                    <a:srgbClr val="C00000"/>
                  </a:solidFill>
                  <a:latin typeface="Quicksand" pitchFamily="2" charset="0"/>
                </a:rPr>
                <a:t>Singapore currently has three desalination plants with a combined capacity of 130 million gallons a day that can meet up to 30% of Singapore’s current water demand. Two more desalination plants will be ready by 2020. Desalinated water is expected to meet up to 30% of Singapore’s future water needs by 2060.</a:t>
              </a:r>
              <a:endParaRPr lang="en-MY" sz="1400" dirty="0">
                <a:solidFill>
                  <a:srgbClr val="C00000"/>
                </a:solidFill>
                <a:latin typeface="Quicksand" pitchFamily="2" charset="0"/>
              </a:endParaRPr>
            </a:p>
          </p:txBody>
        </p:sp>
        <p:cxnSp>
          <p:nvCxnSpPr>
            <p:cNvPr id="24" name="Straight Connector 23">
              <a:extLst>
                <a:ext uri="{FF2B5EF4-FFF2-40B4-BE49-F238E27FC236}">
                  <a16:creationId xmlns:a16="http://schemas.microsoft.com/office/drawing/2014/main" id="{FA09979F-A2A8-4BC8-A986-D3B05C75842F}"/>
                </a:ext>
              </a:extLst>
            </p:cNvPr>
            <p:cNvCxnSpPr>
              <a:cxnSpLocks/>
            </p:cNvCxnSpPr>
            <p:nvPr/>
          </p:nvCxnSpPr>
          <p:spPr>
            <a:xfrm>
              <a:off x="6105436" y="1024064"/>
              <a:ext cx="0" cy="58250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A044259-CAEE-4531-AC80-5658D94B689F}"/>
                </a:ext>
              </a:extLst>
            </p:cNvPr>
            <p:cNvCxnSpPr>
              <a:cxnSpLocks/>
            </p:cNvCxnSpPr>
            <p:nvPr/>
          </p:nvCxnSpPr>
          <p:spPr>
            <a:xfrm flipH="1">
              <a:off x="0" y="3936584"/>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41F3E12-B4CF-49A2-87FF-632F2BDE4290}"/>
                </a:ext>
              </a:extLst>
            </p:cNvPr>
            <p:cNvPicPr>
              <a:picLocks/>
            </p:cNvPicPr>
            <p:nvPr/>
          </p:nvPicPr>
          <p:blipFill>
            <a:blip r:embed="rId3"/>
            <a:stretch>
              <a:fillRect/>
            </a:stretch>
          </p:blipFill>
          <p:spPr>
            <a:xfrm>
              <a:off x="117627" y="982879"/>
              <a:ext cx="419413" cy="419413"/>
            </a:xfrm>
            <a:prstGeom prst="rect">
              <a:avLst/>
            </a:prstGeom>
          </p:spPr>
        </p:pic>
        <p:pic>
          <p:nvPicPr>
            <p:cNvPr id="10" name="Picture 9">
              <a:extLst>
                <a:ext uri="{FF2B5EF4-FFF2-40B4-BE49-F238E27FC236}">
                  <a16:creationId xmlns:a16="http://schemas.microsoft.com/office/drawing/2014/main" id="{3FB35512-260B-4765-A36C-833139DC5F1E}"/>
                </a:ext>
              </a:extLst>
            </p:cNvPr>
            <p:cNvPicPr>
              <a:picLocks/>
            </p:cNvPicPr>
            <p:nvPr/>
          </p:nvPicPr>
          <p:blipFill>
            <a:blip r:embed="rId4"/>
            <a:stretch>
              <a:fillRect/>
            </a:stretch>
          </p:blipFill>
          <p:spPr>
            <a:xfrm>
              <a:off x="6217820" y="1024067"/>
              <a:ext cx="430538" cy="430538"/>
            </a:xfrm>
            <a:prstGeom prst="rect">
              <a:avLst/>
            </a:prstGeom>
          </p:spPr>
        </p:pic>
        <p:pic>
          <p:nvPicPr>
            <p:cNvPr id="20" name="Picture 19">
              <a:extLst>
                <a:ext uri="{FF2B5EF4-FFF2-40B4-BE49-F238E27FC236}">
                  <a16:creationId xmlns:a16="http://schemas.microsoft.com/office/drawing/2014/main" id="{14922F89-2BCE-4912-A5D5-CEF441E8F463}"/>
                </a:ext>
              </a:extLst>
            </p:cNvPr>
            <p:cNvPicPr>
              <a:picLocks/>
            </p:cNvPicPr>
            <p:nvPr/>
          </p:nvPicPr>
          <p:blipFill>
            <a:blip r:embed="rId5"/>
            <a:stretch>
              <a:fillRect/>
            </a:stretch>
          </p:blipFill>
          <p:spPr>
            <a:xfrm>
              <a:off x="129600" y="4019744"/>
              <a:ext cx="430530" cy="430530"/>
            </a:xfrm>
            <a:prstGeom prst="rect">
              <a:avLst/>
            </a:prstGeom>
          </p:spPr>
        </p:pic>
        <p:pic>
          <p:nvPicPr>
            <p:cNvPr id="28" name="Picture 27">
              <a:extLst>
                <a:ext uri="{FF2B5EF4-FFF2-40B4-BE49-F238E27FC236}">
                  <a16:creationId xmlns:a16="http://schemas.microsoft.com/office/drawing/2014/main" id="{F6313A67-25B0-4C02-BB60-D1C84CA4A25C}"/>
                </a:ext>
              </a:extLst>
            </p:cNvPr>
            <p:cNvPicPr>
              <a:picLocks/>
            </p:cNvPicPr>
            <p:nvPr/>
          </p:nvPicPr>
          <p:blipFill>
            <a:blip r:embed="rId6"/>
            <a:stretch>
              <a:fillRect/>
            </a:stretch>
          </p:blipFill>
          <p:spPr>
            <a:xfrm>
              <a:off x="6247285" y="4042964"/>
              <a:ext cx="407065" cy="407065"/>
            </a:xfrm>
            <a:prstGeom prst="rect">
              <a:avLst/>
            </a:prstGeom>
          </p:spPr>
        </p:pic>
        <p:pic>
          <p:nvPicPr>
            <p:cNvPr id="29" name="Picture 28">
              <a:extLst>
                <a:ext uri="{FF2B5EF4-FFF2-40B4-BE49-F238E27FC236}">
                  <a16:creationId xmlns:a16="http://schemas.microsoft.com/office/drawing/2014/main" id="{92AA9209-7DD1-49D7-9AA6-0FE71B2C1124}"/>
                </a:ext>
              </a:extLst>
            </p:cNvPr>
            <p:cNvPicPr>
              <a:picLocks/>
            </p:cNvPicPr>
            <p:nvPr/>
          </p:nvPicPr>
          <p:blipFill>
            <a:blip r:embed="rId7">
              <a:alphaModFix amt="70000"/>
            </a:blip>
            <a:stretch>
              <a:fillRect/>
            </a:stretch>
          </p:blipFill>
          <p:spPr>
            <a:xfrm>
              <a:off x="6205931" y="4594494"/>
              <a:ext cx="1430390" cy="1501149"/>
            </a:xfrm>
            <a:prstGeom prst="rect">
              <a:avLst/>
            </a:prstGeom>
          </p:spPr>
        </p:pic>
        <p:pic>
          <p:nvPicPr>
            <p:cNvPr id="31" name="Picture 30">
              <a:extLst>
                <a:ext uri="{FF2B5EF4-FFF2-40B4-BE49-F238E27FC236}">
                  <a16:creationId xmlns:a16="http://schemas.microsoft.com/office/drawing/2014/main" id="{C5BDBA21-717F-47E4-8481-8E9FB82F3494}"/>
                </a:ext>
              </a:extLst>
            </p:cNvPr>
            <p:cNvPicPr>
              <a:picLocks/>
            </p:cNvPicPr>
            <p:nvPr/>
          </p:nvPicPr>
          <p:blipFill rotWithShape="1">
            <a:blip r:embed="rId8"/>
            <a:srcRect l="15112" r="15085"/>
            <a:stretch/>
          </p:blipFill>
          <p:spPr>
            <a:xfrm>
              <a:off x="52488" y="4308015"/>
              <a:ext cx="1313380" cy="1606064"/>
            </a:xfrm>
            <a:prstGeom prst="rect">
              <a:avLst/>
            </a:prstGeom>
          </p:spPr>
        </p:pic>
        <p:pic>
          <p:nvPicPr>
            <p:cNvPr id="32" name="Picture 31">
              <a:extLst>
                <a:ext uri="{FF2B5EF4-FFF2-40B4-BE49-F238E27FC236}">
                  <a16:creationId xmlns:a16="http://schemas.microsoft.com/office/drawing/2014/main" id="{696CBB91-D555-4FA3-BA4B-F078F643E290}"/>
                </a:ext>
              </a:extLst>
            </p:cNvPr>
            <p:cNvPicPr>
              <a:picLocks/>
            </p:cNvPicPr>
            <p:nvPr/>
          </p:nvPicPr>
          <p:blipFill>
            <a:blip r:embed="rId9">
              <a:alphaModFix amt="85000"/>
            </a:blip>
            <a:stretch>
              <a:fillRect/>
            </a:stretch>
          </p:blipFill>
          <p:spPr>
            <a:xfrm>
              <a:off x="6225413" y="1552347"/>
              <a:ext cx="1372325" cy="1246738"/>
            </a:xfrm>
            <a:prstGeom prst="rect">
              <a:avLst/>
            </a:prstGeom>
          </p:spPr>
        </p:pic>
        <p:pic>
          <p:nvPicPr>
            <p:cNvPr id="34" name="Picture 33">
              <a:extLst>
                <a:ext uri="{FF2B5EF4-FFF2-40B4-BE49-F238E27FC236}">
                  <a16:creationId xmlns:a16="http://schemas.microsoft.com/office/drawing/2014/main" id="{A49789E2-0412-4B77-B675-86467A8BCBD8}"/>
                </a:ext>
              </a:extLst>
            </p:cNvPr>
            <p:cNvPicPr>
              <a:picLocks/>
            </p:cNvPicPr>
            <p:nvPr/>
          </p:nvPicPr>
          <p:blipFill>
            <a:blip r:embed="rId10">
              <a:alphaModFix amt="85000"/>
            </a:blip>
            <a:stretch>
              <a:fillRect/>
            </a:stretch>
          </p:blipFill>
          <p:spPr>
            <a:xfrm>
              <a:off x="57311" y="1447426"/>
              <a:ext cx="1276817" cy="1313381"/>
            </a:xfrm>
            <a:prstGeom prst="rect">
              <a:avLst/>
            </a:prstGeom>
          </p:spPr>
        </p:pic>
      </p:grpSp>
    </p:spTree>
    <p:extLst>
      <p:ext uri="{BB962C8B-B14F-4D97-AF65-F5344CB8AC3E}">
        <p14:creationId xmlns:p14="http://schemas.microsoft.com/office/powerpoint/2010/main" val="125352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outdoor, holding, person&#10;&#10;Description automatically generated">
            <a:extLst>
              <a:ext uri="{FF2B5EF4-FFF2-40B4-BE49-F238E27FC236}">
                <a16:creationId xmlns:a16="http://schemas.microsoft.com/office/drawing/2014/main" id="{64A44D8E-8C10-4E38-AE00-817A04CFE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79" y="1933828"/>
            <a:ext cx="6014267" cy="3365404"/>
          </a:xfrm>
          <a:prstGeom prst="rect">
            <a:avLst/>
          </a:prstGeom>
          <a:ln w="19050">
            <a:solidFill>
              <a:srgbClr val="7030A0"/>
            </a:solidFill>
          </a:ln>
        </p:spPr>
      </p:pic>
      <p:sp>
        <p:nvSpPr>
          <p:cNvPr id="9" name="TextBox 8">
            <a:extLst>
              <a:ext uri="{FF2B5EF4-FFF2-40B4-BE49-F238E27FC236}">
                <a16:creationId xmlns:a16="http://schemas.microsoft.com/office/drawing/2014/main" id="{A3C9B757-FE9F-4284-8DDE-68B3714BD660}"/>
              </a:ext>
            </a:extLst>
          </p:cNvPr>
          <p:cNvSpPr txBox="1"/>
          <p:nvPr/>
        </p:nvSpPr>
        <p:spPr>
          <a:xfrm>
            <a:off x="6292158" y="1933828"/>
            <a:ext cx="5899842" cy="4001095"/>
          </a:xfrm>
          <a:prstGeom prst="rect">
            <a:avLst/>
          </a:prstGeom>
          <a:noFill/>
        </p:spPr>
        <p:txBody>
          <a:bodyPr wrap="square" rtlCol="0">
            <a:spAutoFit/>
          </a:bodyPr>
          <a:lstStyle/>
          <a:p>
            <a:pPr algn="ctr"/>
            <a:r>
              <a:rPr lang="en-US" sz="2800" b="1" dirty="0">
                <a:latin typeface="Quicksand" pitchFamily="2" charset="0"/>
              </a:rPr>
              <a:t>Key Understandings</a:t>
            </a:r>
          </a:p>
          <a:p>
            <a:endParaRPr lang="en-US" dirty="0">
              <a:latin typeface="Quicksand" pitchFamily="2" charset="0"/>
            </a:endParaRPr>
          </a:p>
          <a:p>
            <a:pPr marL="228600" indent="-228600">
              <a:buAutoNum type="arabicPeriod"/>
            </a:pPr>
            <a:r>
              <a:rPr lang="en-MY" sz="1600" dirty="0">
                <a:latin typeface="Quicksand" pitchFamily="2" charset="0"/>
                <a:cs typeface="Calibri" panose="020F0502020204030204" pitchFamily="34" charset="0"/>
              </a:rPr>
              <a:t>Approximately </a:t>
            </a:r>
            <a:r>
              <a:rPr lang="en-MY" sz="1600" b="1" dirty="0">
                <a:latin typeface="Quicksand" pitchFamily="2" charset="0"/>
                <a:cs typeface="Calibri" panose="020F0502020204030204" pitchFamily="34" charset="0"/>
              </a:rPr>
              <a:t>1.1 billion </a:t>
            </a:r>
            <a:r>
              <a:rPr lang="en-MY" sz="1600" dirty="0">
                <a:latin typeface="Quicksand" pitchFamily="2" charset="0"/>
                <a:cs typeface="Calibri" panose="020F0502020204030204" pitchFamily="34" charset="0"/>
              </a:rPr>
              <a:t>people </a:t>
            </a:r>
            <a:r>
              <a:rPr lang="en-MY" sz="1600" b="1" dirty="0">
                <a:latin typeface="Quicksand" pitchFamily="2" charset="0"/>
                <a:cs typeface="Calibri" panose="020F0502020204030204" pitchFamily="34" charset="0"/>
              </a:rPr>
              <a:t>have no access to clean, reliable water.</a:t>
            </a:r>
          </a:p>
          <a:p>
            <a:pPr marL="228600" indent="-228600">
              <a:buAutoNum type="arabicPeriod"/>
            </a:pPr>
            <a:endParaRPr lang="en-MY" sz="1600" dirty="0">
              <a:latin typeface="Quicksand" pitchFamily="2" charset="0"/>
              <a:cs typeface="Calibri" panose="020F0502020204030204" pitchFamily="34" charset="0"/>
            </a:endParaRPr>
          </a:p>
          <a:p>
            <a:pPr marL="228600" indent="-228600">
              <a:buAutoNum type="arabicPeriod"/>
            </a:pPr>
            <a:r>
              <a:rPr lang="en-MY" sz="1600" b="1" dirty="0">
                <a:latin typeface="Quicksand" pitchFamily="2" charset="0"/>
                <a:cs typeface="Calibri" panose="020F0502020204030204" pitchFamily="34" charset="0"/>
              </a:rPr>
              <a:t>4 billion people </a:t>
            </a:r>
            <a:r>
              <a:rPr lang="en-MY" sz="1600" dirty="0">
                <a:latin typeface="Quicksand" pitchFamily="2" charset="0"/>
                <a:cs typeface="Calibri" panose="020F0502020204030204" pitchFamily="34" charset="0"/>
              </a:rPr>
              <a:t>suffer from severe </a:t>
            </a:r>
            <a:r>
              <a:rPr lang="en-MY" sz="1600" b="1" dirty="0">
                <a:latin typeface="Quicksand" pitchFamily="2" charset="0"/>
                <a:cs typeface="Calibri" panose="020F0502020204030204" pitchFamily="34" charset="0"/>
              </a:rPr>
              <a:t>water scarcity </a:t>
            </a:r>
            <a:r>
              <a:rPr lang="en-MY" sz="1600" dirty="0">
                <a:latin typeface="Quicksand" pitchFamily="2" charset="0"/>
                <a:cs typeface="Calibri" panose="020F0502020204030204" pitchFamily="34" charset="0"/>
              </a:rPr>
              <a:t>for at least 1 month each year.</a:t>
            </a:r>
          </a:p>
          <a:p>
            <a:pPr marL="228600" indent="-228600">
              <a:buAutoNum type="arabicPeriod"/>
            </a:pPr>
            <a:endParaRPr lang="en-MY" sz="1600" dirty="0">
              <a:latin typeface="Quicksand" pitchFamily="2" charset="0"/>
              <a:cs typeface="Calibri" panose="020F0502020204030204" pitchFamily="34" charset="0"/>
            </a:endParaRPr>
          </a:p>
          <a:p>
            <a:pPr marL="228600" indent="-228600">
              <a:buAutoNum type="arabicPeriod"/>
            </a:pPr>
            <a:r>
              <a:rPr lang="en-MY" sz="1600" b="1" dirty="0">
                <a:latin typeface="Quicksand" pitchFamily="2" charset="0"/>
                <a:cs typeface="Calibri" panose="020F0502020204030204" pitchFamily="34" charset="0"/>
              </a:rPr>
              <a:t>700 million </a:t>
            </a:r>
            <a:r>
              <a:rPr lang="en-MY" sz="1600" dirty="0">
                <a:latin typeface="Quicksand" pitchFamily="2" charset="0"/>
                <a:cs typeface="Calibri" panose="020F0502020204030204" pitchFamily="34" charset="0"/>
              </a:rPr>
              <a:t>people could be </a:t>
            </a:r>
            <a:r>
              <a:rPr lang="en-MY" sz="1600" b="1" dirty="0">
                <a:latin typeface="Quicksand" pitchFamily="2" charset="0"/>
                <a:cs typeface="Calibri" panose="020F0502020204030204" pitchFamily="34" charset="0"/>
              </a:rPr>
              <a:t>displaced</a:t>
            </a:r>
            <a:r>
              <a:rPr lang="en-MY" sz="1600" dirty="0">
                <a:latin typeface="Quicksand" pitchFamily="2" charset="0"/>
                <a:cs typeface="Calibri" panose="020F0502020204030204" pitchFamily="34" charset="0"/>
              </a:rPr>
              <a:t> due to water scarcity by 2030.</a:t>
            </a:r>
          </a:p>
          <a:p>
            <a:pPr marL="228600" indent="-228600">
              <a:buAutoNum type="arabicPeriod"/>
            </a:pPr>
            <a:endParaRPr lang="en-MY" sz="1600" dirty="0">
              <a:latin typeface="Quicksand" pitchFamily="2" charset="0"/>
              <a:cs typeface="Calibri" panose="020F0502020204030204" pitchFamily="34" charset="0"/>
            </a:endParaRPr>
          </a:p>
          <a:p>
            <a:pPr marL="228600" indent="-228600">
              <a:buAutoNum type="arabicPeriod"/>
            </a:pPr>
            <a:r>
              <a:rPr lang="en-MY" sz="1600" dirty="0">
                <a:latin typeface="Quicksand" pitchFamily="2" charset="0"/>
                <a:cs typeface="Calibri" panose="020F0502020204030204" pitchFamily="34" charset="0"/>
              </a:rPr>
              <a:t>Although water scarcity can be caused by a physical lack of water through </a:t>
            </a:r>
            <a:r>
              <a:rPr lang="en-MY" sz="1600" b="1" dirty="0">
                <a:latin typeface="Quicksand" pitchFamily="2" charset="0"/>
                <a:cs typeface="Calibri" panose="020F0502020204030204" pitchFamily="34" charset="0"/>
              </a:rPr>
              <a:t>low rainfall</a:t>
            </a:r>
            <a:r>
              <a:rPr lang="en-MY" sz="1600" dirty="0">
                <a:latin typeface="Quicksand" pitchFamily="2" charset="0"/>
                <a:cs typeface="Calibri" panose="020F0502020204030204" pitchFamily="34" charset="0"/>
              </a:rPr>
              <a:t>, it is mainly due to </a:t>
            </a:r>
            <a:r>
              <a:rPr lang="en-MY" sz="1600" b="1" dirty="0">
                <a:latin typeface="Quicksand" pitchFamily="2" charset="0"/>
                <a:cs typeface="Calibri" panose="020F0502020204030204" pitchFamily="34" charset="0"/>
              </a:rPr>
              <a:t>economic factors. </a:t>
            </a:r>
            <a:r>
              <a:rPr lang="en-MY" sz="1600" dirty="0">
                <a:latin typeface="Quicksand" pitchFamily="2" charset="0"/>
                <a:cs typeface="Calibri" panose="020F0502020204030204" pitchFamily="34" charset="0"/>
              </a:rPr>
              <a:t>Governments can not afford to provide clean water for their citizens.</a:t>
            </a:r>
          </a:p>
        </p:txBody>
      </p:sp>
      <p:sp>
        <p:nvSpPr>
          <p:cNvPr id="11" name="TextBox 10">
            <a:extLst>
              <a:ext uri="{FF2B5EF4-FFF2-40B4-BE49-F238E27FC236}">
                <a16:creationId xmlns:a16="http://schemas.microsoft.com/office/drawing/2014/main" id="{0FF4FE5C-BA30-47BE-8E13-221C7B8418B8}"/>
              </a:ext>
            </a:extLst>
          </p:cNvPr>
          <p:cNvSpPr txBox="1"/>
          <p:nvPr/>
        </p:nvSpPr>
        <p:spPr>
          <a:xfrm>
            <a:off x="1353209" y="-92004"/>
            <a:ext cx="10838791" cy="1569660"/>
          </a:xfrm>
          <a:prstGeom prst="rect">
            <a:avLst/>
          </a:prstGeom>
          <a:noFill/>
        </p:spPr>
        <p:txBody>
          <a:bodyPr wrap="square">
            <a:spAutoFit/>
          </a:bodyPr>
          <a:lstStyle/>
          <a:p>
            <a:pPr algn="ctr"/>
            <a:r>
              <a:rPr lang="en-US" sz="9600" b="1" u="sng" cap="none" spc="0" dirty="0">
                <a:ln w="0"/>
                <a:solidFill>
                  <a:srgbClr val="7030A0"/>
                </a:solidFill>
                <a:effectLst>
                  <a:outerShdw blurRad="38100" dist="19050" dir="2700000" algn="tl" rotWithShape="0">
                    <a:schemeClr val="dk1">
                      <a:alpha val="40000"/>
                    </a:schemeClr>
                  </a:outerShdw>
                </a:effectLst>
                <a:latin typeface="Quicksand" pitchFamily="2" charset="0"/>
                <a:cs typeface="Biome" panose="020B0502040204020203" pitchFamily="34" charset="0"/>
              </a:rPr>
              <a:t>Water Shortages</a:t>
            </a:r>
            <a:endParaRPr lang="en-US" sz="8800" b="1" u="sng" cap="none" spc="0" dirty="0">
              <a:ln w="0"/>
              <a:solidFill>
                <a:srgbClr val="7030A0"/>
              </a:solidFill>
              <a:effectLst>
                <a:outerShdw blurRad="38100" dist="19050" dir="2700000" algn="tl" rotWithShape="0">
                  <a:schemeClr val="dk1">
                    <a:alpha val="40000"/>
                  </a:schemeClr>
                </a:outerShdw>
              </a:effectLst>
              <a:latin typeface="Quicksand" pitchFamily="2" charset="0"/>
              <a:cs typeface="Biome" panose="020B0502040204020203" pitchFamily="34" charset="0"/>
            </a:endParaRPr>
          </a:p>
        </p:txBody>
      </p:sp>
      <p:sp>
        <p:nvSpPr>
          <p:cNvPr id="4" name="TextBox 3">
            <a:extLst>
              <a:ext uri="{FF2B5EF4-FFF2-40B4-BE49-F238E27FC236}">
                <a16:creationId xmlns:a16="http://schemas.microsoft.com/office/drawing/2014/main" id="{C656DF01-E27B-4D9F-91EA-310545792EB1}"/>
              </a:ext>
            </a:extLst>
          </p:cNvPr>
          <p:cNvSpPr txBox="1"/>
          <p:nvPr/>
        </p:nvSpPr>
        <p:spPr>
          <a:xfrm>
            <a:off x="172480" y="5446925"/>
            <a:ext cx="6003235" cy="1169551"/>
          </a:xfrm>
          <a:prstGeom prst="rect">
            <a:avLst/>
          </a:prstGeom>
          <a:solidFill>
            <a:srgbClr val="FFEEE6"/>
          </a:solidFill>
          <a:ln w="19050">
            <a:solidFill>
              <a:srgbClr val="7030A0"/>
            </a:solidFill>
          </a:ln>
        </p:spPr>
        <p:txBody>
          <a:bodyPr wrap="square" rtlCol="0">
            <a:spAutoFit/>
          </a:bodyPr>
          <a:lstStyle/>
          <a:p>
            <a:r>
              <a:rPr lang="en-US" sz="1400" b="1" dirty="0">
                <a:latin typeface="Quicksand" pitchFamily="2" charset="0"/>
              </a:rPr>
              <a:t>METACOGNITION CORNER</a:t>
            </a:r>
          </a:p>
          <a:p>
            <a:pPr algn="l">
              <a:buFont typeface="Arial" panose="020B0604020202020204" pitchFamily="34" charset="0"/>
              <a:buChar char="•"/>
            </a:pPr>
            <a:r>
              <a:rPr lang="en-US" sz="1400" b="0" i="0" dirty="0">
                <a:solidFill>
                  <a:srgbClr val="3B3B3B"/>
                </a:solidFill>
                <a:effectLst/>
                <a:latin typeface="Quicksand" pitchFamily="2" charset="0"/>
              </a:rPr>
              <a:t>What do you already know about this topic?</a:t>
            </a:r>
          </a:p>
          <a:p>
            <a:pPr algn="l">
              <a:buFont typeface="Arial" panose="020B0604020202020204" pitchFamily="34" charset="0"/>
              <a:buChar char="•"/>
            </a:pPr>
            <a:r>
              <a:rPr lang="en-US" sz="1400" b="0" i="0" dirty="0">
                <a:solidFill>
                  <a:srgbClr val="3B3B3B"/>
                </a:solidFill>
                <a:effectLst/>
                <a:latin typeface="Quicksand" pitchFamily="2" charset="0"/>
              </a:rPr>
              <a:t>How do you feel about this topic? </a:t>
            </a:r>
            <a:r>
              <a:rPr lang="en-US" sz="1400" b="0" i="1" dirty="0">
                <a:solidFill>
                  <a:srgbClr val="3B3B3B"/>
                </a:solidFill>
                <a:effectLst/>
                <a:latin typeface="Quicksand" pitchFamily="2" charset="0"/>
              </a:rPr>
              <a:t>(excited, anxious, curious, nervous)</a:t>
            </a:r>
          </a:p>
          <a:p>
            <a:pPr algn="l">
              <a:buFont typeface="Arial" panose="020B0604020202020204" pitchFamily="34" charset="0"/>
              <a:buChar char="•"/>
            </a:pPr>
            <a:r>
              <a:rPr lang="en-US" sz="1400" b="0" i="0" dirty="0">
                <a:solidFill>
                  <a:srgbClr val="3B3B3B"/>
                </a:solidFill>
                <a:effectLst/>
                <a:latin typeface="Quicksand" pitchFamily="2" charset="0"/>
              </a:rPr>
              <a:t>How does this topic relate to something you already know?</a:t>
            </a:r>
          </a:p>
          <a:p>
            <a:pPr algn="l">
              <a:buFont typeface="Arial" panose="020B0604020202020204" pitchFamily="34" charset="0"/>
              <a:buChar char="•"/>
            </a:pPr>
            <a:r>
              <a:rPr lang="en-US" sz="1400" b="0" i="0" dirty="0">
                <a:solidFill>
                  <a:srgbClr val="3B3B3B"/>
                </a:solidFill>
                <a:effectLst/>
                <a:latin typeface="Quicksand" pitchFamily="2" charset="0"/>
              </a:rPr>
              <a:t>What questions do you already have about this topic?</a:t>
            </a:r>
          </a:p>
        </p:txBody>
      </p:sp>
    </p:spTree>
    <p:extLst>
      <p:ext uri="{BB962C8B-B14F-4D97-AF65-F5344CB8AC3E}">
        <p14:creationId xmlns:p14="http://schemas.microsoft.com/office/powerpoint/2010/main" val="465806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881631-7BAD-4BE2-840C-D8FB19F5BB7F}"/>
              </a:ext>
            </a:extLst>
          </p:cNvPr>
          <p:cNvSpPr txBox="1"/>
          <p:nvPr/>
        </p:nvSpPr>
        <p:spPr>
          <a:xfrm>
            <a:off x="1068081" y="11875"/>
            <a:ext cx="10016686" cy="369332"/>
          </a:xfrm>
          <a:prstGeom prst="rect">
            <a:avLst/>
          </a:prstGeom>
          <a:noFill/>
        </p:spPr>
        <p:txBody>
          <a:bodyPr wrap="square" rtlCol="0">
            <a:spAutoFit/>
          </a:bodyPr>
          <a:lstStyle/>
          <a:p>
            <a:pPr algn="ctr"/>
            <a:r>
              <a:rPr lang="en-US" b="1" u="sng" dirty="0">
                <a:latin typeface="Quicksand" pitchFamily="2" charset="0"/>
              </a:rPr>
              <a:t>Water Scarcity Case Study: Low Income Country, small-scale, Low-tech- </a:t>
            </a:r>
            <a:r>
              <a:rPr lang="en-US" b="1" u="sng" dirty="0" err="1">
                <a:solidFill>
                  <a:schemeClr val="accent2">
                    <a:lumMod val="75000"/>
                  </a:schemeClr>
                </a:solidFill>
                <a:latin typeface="Quicksand" pitchFamily="2" charset="0"/>
              </a:rPr>
              <a:t>Konso</a:t>
            </a:r>
            <a:r>
              <a:rPr lang="en-US" b="1" u="sng" dirty="0">
                <a:solidFill>
                  <a:schemeClr val="accent2">
                    <a:lumMod val="75000"/>
                  </a:schemeClr>
                </a:solidFill>
                <a:latin typeface="Quicksand" pitchFamily="2" charset="0"/>
              </a:rPr>
              <a:t>, Ethiopia </a:t>
            </a:r>
          </a:p>
        </p:txBody>
      </p:sp>
      <p:graphicFrame>
        <p:nvGraphicFramePr>
          <p:cNvPr id="3" name="Table 3">
            <a:extLst>
              <a:ext uri="{FF2B5EF4-FFF2-40B4-BE49-F238E27FC236}">
                <a16:creationId xmlns:a16="http://schemas.microsoft.com/office/drawing/2014/main" id="{EC227651-8711-4265-AE37-5BED3D96368F}"/>
              </a:ext>
            </a:extLst>
          </p:cNvPr>
          <p:cNvGraphicFramePr>
            <a:graphicFrameLocks noGrp="1"/>
          </p:cNvGraphicFramePr>
          <p:nvPr>
            <p:extLst>
              <p:ext uri="{D42A27DB-BD31-4B8C-83A1-F6EECF244321}">
                <p14:modId xmlns:p14="http://schemas.microsoft.com/office/powerpoint/2010/main" val="3973413532"/>
              </p:ext>
            </p:extLst>
          </p:nvPr>
        </p:nvGraphicFramePr>
        <p:xfrm>
          <a:off x="255914" y="1399333"/>
          <a:ext cx="1890710" cy="3581400"/>
        </p:xfrm>
        <a:graphic>
          <a:graphicData uri="http://schemas.openxmlformats.org/drawingml/2006/table">
            <a:tbl>
              <a:tblPr firstRow="1" bandRow="1">
                <a:tableStyleId>{5C22544A-7EE6-4342-B048-85BDC9FD1C3A}</a:tableStyleId>
              </a:tblPr>
              <a:tblGrid>
                <a:gridCol w="976312">
                  <a:extLst>
                    <a:ext uri="{9D8B030D-6E8A-4147-A177-3AD203B41FA5}">
                      <a16:colId xmlns:a16="http://schemas.microsoft.com/office/drawing/2014/main" val="12837600"/>
                    </a:ext>
                  </a:extLst>
                </a:gridCol>
                <a:gridCol w="914398">
                  <a:extLst>
                    <a:ext uri="{9D8B030D-6E8A-4147-A177-3AD203B41FA5}">
                      <a16:colId xmlns:a16="http://schemas.microsoft.com/office/drawing/2014/main" val="1367081395"/>
                    </a:ext>
                  </a:extLst>
                </a:gridCol>
              </a:tblGrid>
              <a:tr h="370840">
                <a:tc>
                  <a:txBody>
                    <a:bodyPr/>
                    <a:lstStyle/>
                    <a:p>
                      <a:r>
                        <a:rPr lang="en-MY" sz="1100" b="1" dirty="0">
                          <a:solidFill>
                            <a:schemeClr val="tx1"/>
                          </a:solidFill>
                          <a:latin typeface="Quicksand" pitchFamily="2" charset="0"/>
                        </a:rPr>
                        <a:t>Population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050" b="0" dirty="0">
                          <a:solidFill>
                            <a:schemeClr val="tx1"/>
                          </a:solidFill>
                          <a:latin typeface="Quicksand" pitchFamily="2" charset="0"/>
                        </a:rPr>
                        <a:t>108,386,000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777358"/>
                  </a:ext>
                </a:extLst>
              </a:tr>
              <a:tr h="370840">
                <a:tc>
                  <a:txBody>
                    <a:bodyPr/>
                    <a:lstStyle/>
                    <a:p>
                      <a:r>
                        <a:rPr lang="en-MY" sz="1100" b="1" dirty="0">
                          <a:solidFill>
                            <a:schemeClr val="tx1"/>
                          </a:solidFill>
                          <a:latin typeface="Quicksand" pitchFamily="2" charset="0"/>
                        </a:rPr>
                        <a:t>HDI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050" b="0" i="0" kern="1200" dirty="0">
                          <a:solidFill>
                            <a:schemeClr val="dk1"/>
                          </a:solidFill>
                          <a:effectLst/>
                          <a:latin typeface="Quicksand" pitchFamily="2" charset="0"/>
                          <a:ea typeface="+mn-ea"/>
                          <a:cs typeface="+mn-cs"/>
                        </a:rPr>
                        <a:t>0.463</a:t>
                      </a:r>
                      <a:r>
                        <a:rPr lang="en-MY" sz="1050" dirty="0">
                          <a:solidFill>
                            <a:schemeClr val="tx1"/>
                          </a:solidFill>
                          <a:latin typeface="Quicksand" pitchFamily="2" charset="0"/>
                        </a:rPr>
                        <a:t> (#173)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4357649"/>
                  </a:ext>
                </a:extLst>
              </a:tr>
              <a:tr h="370840">
                <a:tc>
                  <a:txBody>
                    <a:bodyPr/>
                    <a:lstStyle/>
                    <a:p>
                      <a:r>
                        <a:rPr lang="en-MY" sz="1100" b="1" dirty="0">
                          <a:solidFill>
                            <a:schemeClr val="tx1"/>
                          </a:solidFill>
                          <a:latin typeface="Quicksand" pitchFamily="2" charset="0"/>
                        </a:rPr>
                        <a:t>Life expectancy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63 years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0834950"/>
                  </a:ext>
                </a:extLst>
              </a:tr>
              <a:tr h="370840">
                <a:tc>
                  <a:txBody>
                    <a:bodyPr/>
                    <a:lstStyle/>
                    <a:p>
                      <a:r>
                        <a:rPr lang="en-MY" sz="1100" b="1" dirty="0">
                          <a:solidFill>
                            <a:schemeClr val="tx1"/>
                          </a:solidFill>
                          <a:latin typeface="Quicksand" pitchFamily="2" charset="0"/>
                        </a:rPr>
                        <a:t>GDP Per Capita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$2,200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7845257"/>
                  </a:ext>
                </a:extLst>
              </a:tr>
              <a:tr h="370840">
                <a:tc>
                  <a:txBody>
                    <a:bodyPr/>
                    <a:lstStyle/>
                    <a:p>
                      <a:r>
                        <a:rPr lang="en-MY" sz="1100" b="1" dirty="0">
                          <a:solidFill>
                            <a:schemeClr val="tx1"/>
                          </a:solidFill>
                          <a:latin typeface="Quicksand" pitchFamily="2" charset="0"/>
                        </a:rPr>
                        <a:t>Mean years of schooling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8 years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6771147"/>
                  </a:ext>
                </a:extLst>
              </a:tr>
              <a:tr h="370840">
                <a:tc>
                  <a:txBody>
                    <a:bodyPr/>
                    <a:lstStyle/>
                    <a:p>
                      <a:r>
                        <a:rPr lang="en-MY" sz="1100" b="1" dirty="0">
                          <a:solidFill>
                            <a:schemeClr val="tx1"/>
                          </a:solidFill>
                          <a:latin typeface="Quicksand" pitchFamily="2" charset="0"/>
                        </a:rPr>
                        <a:t>Access to sanitation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226467"/>
                  </a:ext>
                </a:extLst>
              </a:tr>
              <a:tr h="370840">
                <a:tc>
                  <a:txBody>
                    <a:bodyPr/>
                    <a:lstStyle/>
                    <a:p>
                      <a:r>
                        <a:rPr lang="en-MY" sz="1100" b="1" dirty="0">
                          <a:solidFill>
                            <a:schemeClr val="tx1"/>
                          </a:solidFill>
                          <a:latin typeface="Quicksand" pitchFamily="2" charset="0"/>
                        </a:rPr>
                        <a:t>Access to clean water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dirty="0">
                          <a:solidFill>
                            <a:schemeClr val="tx1"/>
                          </a:solidFill>
                          <a:latin typeface="Quicksand" pitchFamily="2" charset="0"/>
                        </a:rPr>
                        <a:t>57.3%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093634"/>
                  </a:ext>
                </a:extLst>
              </a:tr>
              <a:tr h="370840">
                <a:tc>
                  <a:txBody>
                    <a:bodyPr/>
                    <a:lstStyle/>
                    <a:p>
                      <a:r>
                        <a:rPr lang="en-MY" sz="1100" b="1" dirty="0">
                          <a:solidFill>
                            <a:schemeClr val="tx1"/>
                          </a:solidFill>
                          <a:latin typeface="Quicksand" pitchFamily="2" charset="0"/>
                        </a:rPr>
                        <a:t>Area (Km²)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MY" sz="1100" b="0" i="0" kern="1200" dirty="0">
                          <a:solidFill>
                            <a:schemeClr val="dk1"/>
                          </a:solidFill>
                          <a:effectLst/>
                          <a:latin typeface="Quicksand" pitchFamily="2" charset="0"/>
                          <a:ea typeface="+mn-ea"/>
                          <a:cs typeface="+mn-cs"/>
                        </a:rPr>
                        <a:t>1,104,300</a:t>
                      </a:r>
                      <a:endParaRPr lang="en-MY" sz="1100" dirty="0">
                        <a:solidFill>
                          <a:schemeClr val="tx1"/>
                        </a:solidFill>
                        <a:latin typeface="Quicksand"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0574374"/>
                  </a:ext>
                </a:extLst>
              </a:tr>
            </a:tbl>
          </a:graphicData>
        </a:graphic>
      </p:graphicFrame>
      <p:sp>
        <p:nvSpPr>
          <p:cNvPr id="5" name="TextBox 4">
            <a:extLst>
              <a:ext uri="{FF2B5EF4-FFF2-40B4-BE49-F238E27FC236}">
                <a16:creationId xmlns:a16="http://schemas.microsoft.com/office/drawing/2014/main" id="{09DD6DD3-B75B-4244-8A3E-64247EC846C4}"/>
              </a:ext>
            </a:extLst>
          </p:cNvPr>
          <p:cNvSpPr txBox="1"/>
          <p:nvPr/>
        </p:nvSpPr>
        <p:spPr>
          <a:xfrm>
            <a:off x="2332363" y="423977"/>
            <a:ext cx="8872537" cy="338554"/>
          </a:xfrm>
          <a:prstGeom prst="rect">
            <a:avLst/>
          </a:prstGeom>
          <a:noFill/>
        </p:spPr>
        <p:txBody>
          <a:bodyPr wrap="square" rtlCol="0">
            <a:spAutoFit/>
          </a:bodyPr>
          <a:lstStyle/>
          <a:p>
            <a:r>
              <a:rPr lang="en-MY" sz="1600" b="1" dirty="0">
                <a:solidFill>
                  <a:srgbClr val="7030A0"/>
                </a:solidFill>
                <a:latin typeface="Quicksand" pitchFamily="2" charset="0"/>
              </a:rPr>
              <a:t>Why is providing water a challenge in Ethiopia and the village of </a:t>
            </a:r>
            <a:r>
              <a:rPr lang="en-MY" sz="1600" b="1" dirty="0" err="1">
                <a:solidFill>
                  <a:srgbClr val="7030A0"/>
                </a:solidFill>
                <a:latin typeface="Quicksand" pitchFamily="2" charset="0"/>
              </a:rPr>
              <a:t>Konso</a:t>
            </a:r>
            <a:r>
              <a:rPr lang="en-MY" sz="1600" b="1" dirty="0">
                <a:solidFill>
                  <a:srgbClr val="7030A0"/>
                </a:solidFill>
                <a:latin typeface="Quicksand" pitchFamily="2" charset="0"/>
              </a:rPr>
              <a:t>?</a:t>
            </a:r>
          </a:p>
        </p:txBody>
      </p:sp>
      <p:sp>
        <p:nvSpPr>
          <p:cNvPr id="6" name="TextBox 5">
            <a:extLst>
              <a:ext uri="{FF2B5EF4-FFF2-40B4-BE49-F238E27FC236}">
                <a16:creationId xmlns:a16="http://schemas.microsoft.com/office/drawing/2014/main" id="{167FFFF0-E691-45C7-9D0A-FFA975EACBE6}"/>
              </a:ext>
            </a:extLst>
          </p:cNvPr>
          <p:cNvSpPr txBox="1"/>
          <p:nvPr/>
        </p:nvSpPr>
        <p:spPr>
          <a:xfrm>
            <a:off x="2332363" y="762531"/>
            <a:ext cx="9688187" cy="3003899"/>
          </a:xfrm>
          <a:prstGeom prst="rect">
            <a:avLst/>
          </a:prstGeom>
          <a:noFill/>
        </p:spPr>
        <p:txBody>
          <a:bodyPr wrap="square" rtlCol="0">
            <a:spAutoFit/>
          </a:bodyPr>
          <a:lstStyle/>
          <a:p>
            <a:pPr>
              <a:lnSpc>
                <a:spcPct val="150000"/>
              </a:lnSpc>
            </a:pPr>
            <a:r>
              <a:rPr lang="en-US" sz="1600" dirty="0">
                <a:solidFill>
                  <a:srgbClr val="7030A0"/>
                </a:solidFill>
                <a:latin typeface="Quicksand" pitchFamily="2" charset="0"/>
              </a:rPr>
              <a:t>Located in southwest Ethiopia, the </a:t>
            </a:r>
            <a:r>
              <a:rPr lang="en-US" sz="1600" dirty="0" err="1">
                <a:solidFill>
                  <a:srgbClr val="7030A0"/>
                </a:solidFill>
                <a:latin typeface="Quicksand" pitchFamily="2" charset="0"/>
              </a:rPr>
              <a:t>Konso</a:t>
            </a:r>
            <a:r>
              <a:rPr lang="en-US" sz="1600" dirty="0">
                <a:solidFill>
                  <a:srgbClr val="7030A0"/>
                </a:solidFill>
                <a:latin typeface="Quicksand" pitchFamily="2" charset="0"/>
              </a:rPr>
              <a:t> highlands are an impressive upland landscape covering over 200km² and home to approximately 235,000 people. Much of Ethiopia’s agricultural land is situated above 1500m on steep and highly erodible slopes. This steep landscape, in combination with flash flooding, can result in significant downslope soil erosion. This a dry and warm climate with an annual average rainfall of 507mm. However, some months average less than 20mm of rain. When rains do arrive, they can be short and intense leading to flash flooding. Overall, there is limited rainfall that falls quickly on to steep surfaces that drain away the water rapidly. This makes collecting and storing water for domestic and agricultural use very challenging.</a:t>
            </a:r>
            <a:endParaRPr lang="en-MY" sz="1600" dirty="0">
              <a:solidFill>
                <a:srgbClr val="7030A0"/>
              </a:solidFill>
              <a:latin typeface="Quicksand" pitchFamily="2" charset="0"/>
            </a:endParaRPr>
          </a:p>
        </p:txBody>
      </p:sp>
      <p:pic>
        <p:nvPicPr>
          <p:cNvPr id="13314" name="Picture 2">
            <a:extLst>
              <a:ext uri="{FF2B5EF4-FFF2-40B4-BE49-F238E27FC236}">
                <a16:creationId xmlns:a16="http://schemas.microsoft.com/office/drawing/2014/main" id="{CE8492C4-77A7-4E65-A97C-92C1AC52F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15" y="5089159"/>
            <a:ext cx="1641649" cy="164164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68F25325-A139-4966-B068-B657F0EAF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10" y="530329"/>
            <a:ext cx="1902013" cy="869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oup of people walking down a dirt road&#10;&#10;Description automatically generated">
            <a:extLst>
              <a:ext uri="{FF2B5EF4-FFF2-40B4-BE49-F238E27FC236}">
                <a16:creationId xmlns:a16="http://schemas.microsoft.com/office/drawing/2014/main" id="{41CAA607-6235-4A98-8F97-027B464E5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5242" y="3876332"/>
            <a:ext cx="3177081" cy="2854476"/>
          </a:xfrm>
          <a:prstGeom prst="rect">
            <a:avLst/>
          </a:prstGeom>
          <a:ln w="28575">
            <a:solidFill>
              <a:srgbClr val="7030A0"/>
            </a:solidFill>
          </a:ln>
        </p:spPr>
      </p:pic>
      <p:pic>
        <p:nvPicPr>
          <p:cNvPr id="14" name="Picture 13" descr="A stone building with a large rock&#10;&#10;Description automatically generated">
            <a:extLst>
              <a:ext uri="{FF2B5EF4-FFF2-40B4-BE49-F238E27FC236}">
                <a16:creationId xmlns:a16="http://schemas.microsoft.com/office/drawing/2014/main" id="{E6B379F3-B805-40EA-B420-0111A909FF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2323" y="3876330"/>
            <a:ext cx="3307581" cy="2854476"/>
          </a:xfrm>
          <a:prstGeom prst="rect">
            <a:avLst/>
          </a:prstGeom>
          <a:ln w="28575">
            <a:solidFill>
              <a:srgbClr val="7030A0"/>
            </a:solidFill>
          </a:ln>
        </p:spPr>
      </p:pic>
      <p:pic>
        <p:nvPicPr>
          <p:cNvPr id="17" name="Picture 16" descr="A close up of a lush green hillside&#10;&#10;Description automatically generated">
            <a:extLst>
              <a:ext uri="{FF2B5EF4-FFF2-40B4-BE49-F238E27FC236}">
                <a16:creationId xmlns:a16="http://schemas.microsoft.com/office/drawing/2014/main" id="{09E92430-32DB-4A8A-9319-EA70703801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9904" y="3876328"/>
            <a:ext cx="3177081" cy="2854475"/>
          </a:xfrm>
          <a:prstGeom prst="rect">
            <a:avLst/>
          </a:prstGeom>
          <a:ln w="28575">
            <a:solidFill>
              <a:srgbClr val="7030A0"/>
            </a:solidFill>
          </a:ln>
        </p:spPr>
      </p:pic>
    </p:spTree>
    <p:extLst>
      <p:ext uri="{BB962C8B-B14F-4D97-AF65-F5344CB8AC3E}">
        <p14:creationId xmlns:p14="http://schemas.microsoft.com/office/powerpoint/2010/main" val="2161978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881631-7BAD-4BE2-840C-D8FB19F5BB7F}"/>
              </a:ext>
            </a:extLst>
          </p:cNvPr>
          <p:cNvSpPr txBox="1"/>
          <p:nvPr/>
        </p:nvSpPr>
        <p:spPr>
          <a:xfrm>
            <a:off x="1068081" y="11875"/>
            <a:ext cx="10016686" cy="369332"/>
          </a:xfrm>
          <a:prstGeom prst="rect">
            <a:avLst/>
          </a:prstGeom>
          <a:noFill/>
        </p:spPr>
        <p:txBody>
          <a:bodyPr wrap="square" rtlCol="0">
            <a:spAutoFit/>
          </a:bodyPr>
          <a:lstStyle/>
          <a:p>
            <a:pPr algn="ctr"/>
            <a:r>
              <a:rPr lang="en-US" b="1" u="sng" dirty="0">
                <a:latin typeface="Quicksand" pitchFamily="2" charset="0"/>
              </a:rPr>
              <a:t>Water Scarcity Case Study: Low Income Country, small-scale, Low-tech- </a:t>
            </a:r>
            <a:r>
              <a:rPr lang="en-US" b="1" u="sng" dirty="0" err="1">
                <a:solidFill>
                  <a:schemeClr val="accent2">
                    <a:lumMod val="75000"/>
                  </a:schemeClr>
                </a:solidFill>
                <a:latin typeface="Quicksand" pitchFamily="2" charset="0"/>
              </a:rPr>
              <a:t>Konso</a:t>
            </a:r>
            <a:r>
              <a:rPr lang="en-US" b="1" u="sng" dirty="0">
                <a:solidFill>
                  <a:schemeClr val="accent2">
                    <a:lumMod val="75000"/>
                  </a:schemeClr>
                </a:solidFill>
                <a:latin typeface="Quicksand" pitchFamily="2" charset="0"/>
              </a:rPr>
              <a:t>, Ethiopia </a:t>
            </a:r>
          </a:p>
        </p:txBody>
      </p:sp>
      <p:sp>
        <p:nvSpPr>
          <p:cNvPr id="9" name="TextBox 8">
            <a:extLst>
              <a:ext uri="{FF2B5EF4-FFF2-40B4-BE49-F238E27FC236}">
                <a16:creationId xmlns:a16="http://schemas.microsoft.com/office/drawing/2014/main" id="{0248C2A6-3004-4F51-BD6E-4128638364E0}"/>
              </a:ext>
            </a:extLst>
          </p:cNvPr>
          <p:cNvSpPr txBox="1"/>
          <p:nvPr/>
        </p:nvSpPr>
        <p:spPr>
          <a:xfrm>
            <a:off x="206757" y="442001"/>
            <a:ext cx="3543051" cy="307777"/>
          </a:xfrm>
          <a:prstGeom prst="rect">
            <a:avLst/>
          </a:prstGeom>
          <a:noFill/>
        </p:spPr>
        <p:txBody>
          <a:bodyPr wrap="square" rtlCol="0">
            <a:spAutoFit/>
          </a:bodyPr>
          <a:lstStyle/>
          <a:p>
            <a:r>
              <a:rPr lang="en-MY" sz="1400" b="1" dirty="0">
                <a:solidFill>
                  <a:srgbClr val="00B0F0"/>
                </a:solidFill>
                <a:latin typeface="Quicksand" pitchFamily="2" charset="0"/>
              </a:rPr>
              <a:t>Solutions to water challenges in </a:t>
            </a:r>
            <a:r>
              <a:rPr lang="en-MY" sz="1400" b="1" dirty="0" err="1">
                <a:solidFill>
                  <a:srgbClr val="00B0F0"/>
                </a:solidFill>
                <a:latin typeface="Quicksand" pitchFamily="2" charset="0"/>
              </a:rPr>
              <a:t>Konso</a:t>
            </a:r>
            <a:endParaRPr lang="en-MY" sz="1400" b="1" dirty="0">
              <a:solidFill>
                <a:srgbClr val="00B0F0"/>
              </a:solidFill>
              <a:latin typeface="Quicksand" pitchFamily="2" charset="0"/>
            </a:endParaRPr>
          </a:p>
        </p:txBody>
      </p:sp>
      <p:sp>
        <p:nvSpPr>
          <p:cNvPr id="16" name="AutoShape 6">
            <a:extLst>
              <a:ext uri="{FF2B5EF4-FFF2-40B4-BE49-F238E27FC236}">
                <a16:creationId xmlns:a16="http://schemas.microsoft.com/office/drawing/2014/main" id="{C8A8F6A7-FEFE-4557-9EF8-D5F092FB5BFE}"/>
              </a:ext>
            </a:extLst>
          </p:cNvPr>
          <p:cNvSpPr>
            <a:spLocks noChangeAspect="1" noChangeArrowheads="1"/>
          </p:cNvSpPr>
          <p:nvPr/>
        </p:nvSpPr>
        <p:spPr bwMode="auto">
          <a:xfrm>
            <a:off x="5876924" y="2853418"/>
            <a:ext cx="2771447" cy="27714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latin typeface="Quicksand" pitchFamily="2" charset="0"/>
            </a:endParaRPr>
          </a:p>
        </p:txBody>
      </p:sp>
      <p:sp>
        <p:nvSpPr>
          <p:cNvPr id="18" name="TextBox 17">
            <a:extLst>
              <a:ext uri="{FF2B5EF4-FFF2-40B4-BE49-F238E27FC236}">
                <a16:creationId xmlns:a16="http://schemas.microsoft.com/office/drawing/2014/main" id="{D1CF849A-F22E-40FA-ABC4-4064EB971D46}"/>
              </a:ext>
            </a:extLst>
          </p:cNvPr>
          <p:cNvSpPr txBox="1"/>
          <p:nvPr/>
        </p:nvSpPr>
        <p:spPr>
          <a:xfrm>
            <a:off x="316221" y="722963"/>
            <a:ext cx="3324121" cy="369332"/>
          </a:xfrm>
          <a:prstGeom prst="rect">
            <a:avLst/>
          </a:prstGeom>
          <a:noFill/>
        </p:spPr>
        <p:txBody>
          <a:bodyPr wrap="square" rtlCol="0">
            <a:spAutoFit/>
          </a:bodyPr>
          <a:lstStyle/>
          <a:p>
            <a:pPr algn="ctr"/>
            <a:r>
              <a:rPr lang="en-MY" b="1" u="sng" dirty="0">
                <a:solidFill>
                  <a:schemeClr val="accent6">
                    <a:lumMod val="75000"/>
                  </a:schemeClr>
                </a:solidFill>
                <a:latin typeface="Quicksand" pitchFamily="2" charset="0"/>
              </a:rPr>
              <a:t>Horizontal terracing</a:t>
            </a:r>
          </a:p>
        </p:txBody>
      </p:sp>
      <p:sp>
        <p:nvSpPr>
          <p:cNvPr id="21" name="TextBox 20">
            <a:extLst>
              <a:ext uri="{FF2B5EF4-FFF2-40B4-BE49-F238E27FC236}">
                <a16:creationId xmlns:a16="http://schemas.microsoft.com/office/drawing/2014/main" id="{94025CCC-8484-44C6-9A0F-EF2B2F8595B9}"/>
              </a:ext>
            </a:extLst>
          </p:cNvPr>
          <p:cNvSpPr txBox="1"/>
          <p:nvPr/>
        </p:nvSpPr>
        <p:spPr>
          <a:xfrm>
            <a:off x="4688801" y="760059"/>
            <a:ext cx="3091523" cy="369332"/>
          </a:xfrm>
          <a:prstGeom prst="rect">
            <a:avLst/>
          </a:prstGeom>
          <a:noFill/>
        </p:spPr>
        <p:txBody>
          <a:bodyPr wrap="square" rtlCol="0">
            <a:spAutoFit/>
          </a:bodyPr>
          <a:lstStyle/>
          <a:p>
            <a:pPr algn="ctr"/>
            <a:r>
              <a:rPr lang="en-MY" b="1" u="sng" dirty="0">
                <a:solidFill>
                  <a:schemeClr val="accent2">
                    <a:lumMod val="75000"/>
                  </a:schemeClr>
                </a:solidFill>
                <a:latin typeface="Quicksand" pitchFamily="2" charset="0"/>
              </a:rPr>
              <a:t>Spill overs ponds</a:t>
            </a:r>
          </a:p>
        </p:txBody>
      </p:sp>
      <p:sp>
        <p:nvSpPr>
          <p:cNvPr id="22" name="TextBox 21">
            <a:extLst>
              <a:ext uri="{FF2B5EF4-FFF2-40B4-BE49-F238E27FC236}">
                <a16:creationId xmlns:a16="http://schemas.microsoft.com/office/drawing/2014/main" id="{58D517BB-7906-436E-9697-EA15265251D3}"/>
              </a:ext>
            </a:extLst>
          </p:cNvPr>
          <p:cNvSpPr txBox="1"/>
          <p:nvPr/>
        </p:nvSpPr>
        <p:spPr>
          <a:xfrm>
            <a:off x="9312743" y="762656"/>
            <a:ext cx="2266253" cy="369332"/>
          </a:xfrm>
          <a:prstGeom prst="rect">
            <a:avLst/>
          </a:prstGeom>
          <a:noFill/>
        </p:spPr>
        <p:txBody>
          <a:bodyPr wrap="square" rtlCol="0">
            <a:spAutoFit/>
          </a:bodyPr>
          <a:lstStyle/>
          <a:p>
            <a:r>
              <a:rPr lang="en-MY" b="1" u="sng" dirty="0">
                <a:solidFill>
                  <a:schemeClr val="accent1"/>
                </a:solidFill>
                <a:latin typeface="Quicksand" pitchFamily="2" charset="0"/>
              </a:rPr>
              <a:t>Sediment trapping</a:t>
            </a:r>
          </a:p>
        </p:txBody>
      </p:sp>
      <p:sp>
        <p:nvSpPr>
          <p:cNvPr id="19" name="Rectangle 18">
            <a:extLst>
              <a:ext uri="{FF2B5EF4-FFF2-40B4-BE49-F238E27FC236}">
                <a16:creationId xmlns:a16="http://schemas.microsoft.com/office/drawing/2014/main" id="{E79AC730-BA49-4181-8ABA-9AC74F24B8FB}"/>
              </a:ext>
            </a:extLst>
          </p:cNvPr>
          <p:cNvSpPr/>
          <p:nvPr/>
        </p:nvSpPr>
        <p:spPr>
          <a:xfrm>
            <a:off x="4144208" y="3181627"/>
            <a:ext cx="4189106" cy="2265236"/>
          </a:xfrm>
          <a:prstGeom prst="rect">
            <a:avLst/>
          </a:prstGeom>
        </p:spPr>
        <p:txBody>
          <a:bodyPr wrap="square">
            <a:spAutoFit/>
          </a:bodyPr>
          <a:lstStyle/>
          <a:p>
            <a:pPr>
              <a:lnSpc>
                <a:spcPct val="150000"/>
              </a:lnSpc>
            </a:pPr>
            <a:r>
              <a:rPr lang="en-US" sz="1600" dirty="0">
                <a:solidFill>
                  <a:schemeClr val="accent2">
                    <a:lumMod val="75000"/>
                  </a:schemeClr>
                </a:solidFill>
                <a:latin typeface="Quicksand" pitchFamily="2" charset="0"/>
              </a:rPr>
              <a:t>The local community have built spill over ponds to collect surplus flood water that flows off of the land. These are placed in the best strategic position to capture the water. The water can be used for irrigation.</a:t>
            </a:r>
            <a:endParaRPr lang="en-MY" sz="1600" dirty="0">
              <a:solidFill>
                <a:schemeClr val="accent2">
                  <a:lumMod val="75000"/>
                </a:schemeClr>
              </a:solidFill>
              <a:latin typeface="Quicksand" pitchFamily="2" charset="0"/>
            </a:endParaRPr>
          </a:p>
        </p:txBody>
      </p:sp>
      <p:sp>
        <p:nvSpPr>
          <p:cNvPr id="25" name="Rectangle 24">
            <a:extLst>
              <a:ext uri="{FF2B5EF4-FFF2-40B4-BE49-F238E27FC236}">
                <a16:creationId xmlns:a16="http://schemas.microsoft.com/office/drawing/2014/main" id="{D09A990E-6595-4CC9-B994-FCDC6DE4F90F}"/>
              </a:ext>
            </a:extLst>
          </p:cNvPr>
          <p:cNvSpPr/>
          <p:nvPr/>
        </p:nvSpPr>
        <p:spPr>
          <a:xfrm>
            <a:off x="119878" y="3187763"/>
            <a:ext cx="3914393" cy="3373231"/>
          </a:xfrm>
          <a:prstGeom prst="rect">
            <a:avLst/>
          </a:prstGeom>
        </p:spPr>
        <p:txBody>
          <a:bodyPr wrap="square">
            <a:spAutoFit/>
          </a:bodyPr>
          <a:lstStyle/>
          <a:p>
            <a:pPr>
              <a:lnSpc>
                <a:spcPct val="150000"/>
              </a:lnSpc>
            </a:pPr>
            <a:r>
              <a:rPr lang="en-US" sz="1600" dirty="0">
                <a:solidFill>
                  <a:schemeClr val="accent6">
                    <a:lumMod val="75000"/>
                  </a:schemeClr>
                </a:solidFill>
                <a:latin typeface="Quicksand" pitchFamily="2" charset="0"/>
              </a:rPr>
              <a:t>The </a:t>
            </a:r>
            <a:r>
              <a:rPr lang="en-US" sz="1600" dirty="0" err="1">
                <a:solidFill>
                  <a:schemeClr val="accent6">
                    <a:lumMod val="75000"/>
                  </a:schemeClr>
                </a:solidFill>
                <a:latin typeface="Quicksand" pitchFamily="2" charset="0"/>
              </a:rPr>
              <a:t>Konso</a:t>
            </a:r>
            <a:r>
              <a:rPr lang="en-US" sz="1600" dirty="0">
                <a:solidFill>
                  <a:schemeClr val="accent6">
                    <a:lumMod val="75000"/>
                  </a:schemeClr>
                </a:solidFill>
                <a:latin typeface="Quicksand" pitchFamily="2" charset="0"/>
              </a:rPr>
              <a:t> built kilometers of terracing. They cut flat levels into the steep slopes. This helped to hold the soil in place. This was aided by the planting of drought-resistant, multi-function trees that hold the soil together. The flat terraces allow for water to infiltrate into the soil to provide water for crops.</a:t>
            </a:r>
          </a:p>
          <a:p>
            <a:pPr>
              <a:lnSpc>
                <a:spcPct val="150000"/>
              </a:lnSpc>
            </a:pPr>
            <a:endParaRPr lang="en-MY" sz="1600" dirty="0">
              <a:solidFill>
                <a:schemeClr val="accent6">
                  <a:lumMod val="75000"/>
                </a:schemeClr>
              </a:solidFill>
              <a:latin typeface="Quicksand" pitchFamily="2" charset="0"/>
            </a:endParaRPr>
          </a:p>
        </p:txBody>
      </p:sp>
      <p:sp>
        <p:nvSpPr>
          <p:cNvPr id="26" name="Rectangle 25">
            <a:extLst>
              <a:ext uri="{FF2B5EF4-FFF2-40B4-BE49-F238E27FC236}">
                <a16:creationId xmlns:a16="http://schemas.microsoft.com/office/drawing/2014/main" id="{97229FFE-C4B2-461A-8CFB-211FB5E14F29}"/>
              </a:ext>
            </a:extLst>
          </p:cNvPr>
          <p:cNvSpPr/>
          <p:nvPr/>
        </p:nvSpPr>
        <p:spPr>
          <a:xfrm>
            <a:off x="8360833" y="3173881"/>
            <a:ext cx="3785051" cy="3742563"/>
          </a:xfrm>
          <a:prstGeom prst="rect">
            <a:avLst/>
          </a:prstGeom>
        </p:spPr>
        <p:txBody>
          <a:bodyPr wrap="square">
            <a:spAutoFit/>
          </a:bodyPr>
          <a:lstStyle/>
          <a:p>
            <a:pPr>
              <a:lnSpc>
                <a:spcPct val="150000"/>
              </a:lnSpc>
            </a:pPr>
            <a:r>
              <a:rPr lang="en-US" sz="1600" dirty="0">
                <a:solidFill>
                  <a:srgbClr val="0070C0"/>
                </a:solidFill>
                <a:latin typeface="Quicksand" pitchFamily="2" charset="0"/>
              </a:rPr>
              <a:t>Sediment traps or ‘</a:t>
            </a:r>
            <a:r>
              <a:rPr lang="en-US" sz="1600" dirty="0" err="1">
                <a:solidFill>
                  <a:srgbClr val="0070C0"/>
                </a:solidFill>
                <a:latin typeface="Quicksand" pitchFamily="2" charset="0"/>
              </a:rPr>
              <a:t>Yelas</a:t>
            </a:r>
            <a:r>
              <a:rPr lang="en-US" sz="1600" dirty="0">
                <a:solidFill>
                  <a:srgbClr val="0070C0"/>
                </a:solidFill>
                <a:latin typeface="Quicksand" pitchFamily="2" charset="0"/>
              </a:rPr>
              <a:t>’ have been constructed inside dry river channels at the base of slopes. These channels trap larger sediment thus keeping the main river water clearer and cleaner. They have been effective at trapping charcoal rich soils from slash and burn processes. They work well in combination with terracing to prevent soil erosion.</a:t>
            </a:r>
            <a:endParaRPr lang="en-MY" sz="1600" dirty="0">
              <a:solidFill>
                <a:srgbClr val="0070C0"/>
              </a:solidFill>
              <a:latin typeface="Quicksand" pitchFamily="2" charset="0"/>
            </a:endParaRPr>
          </a:p>
        </p:txBody>
      </p:sp>
      <p:cxnSp>
        <p:nvCxnSpPr>
          <p:cNvPr id="24" name="Straight Connector 23">
            <a:extLst>
              <a:ext uri="{FF2B5EF4-FFF2-40B4-BE49-F238E27FC236}">
                <a16:creationId xmlns:a16="http://schemas.microsoft.com/office/drawing/2014/main" id="{FA09979F-A2A8-4BC8-A986-D3B05C75842F}"/>
              </a:ext>
            </a:extLst>
          </p:cNvPr>
          <p:cNvCxnSpPr>
            <a:cxnSpLocks/>
          </p:cNvCxnSpPr>
          <p:nvPr/>
        </p:nvCxnSpPr>
        <p:spPr>
          <a:xfrm>
            <a:off x="4026535" y="798309"/>
            <a:ext cx="0" cy="6059691"/>
          </a:xfrm>
          <a:prstGeom prst="line">
            <a:avLst/>
          </a:prstGeom>
          <a:ln w="381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13320" name="Picture 8" descr="Image result for konso ponds">
            <a:extLst>
              <a:ext uri="{FF2B5EF4-FFF2-40B4-BE49-F238E27FC236}">
                <a16:creationId xmlns:a16="http://schemas.microsoft.com/office/drawing/2014/main" id="{D92F70A7-4DDC-4910-977D-2CEF31B4E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439" y="2058828"/>
            <a:ext cx="2405754" cy="1139199"/>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EB20E1B-8FB1-44B2-A6EE-7C12E7D6126D}"/>
              </a:ext>
            </a:extLst>
          </p:cNvPr>
          <p:cNvPicPr>
            <a:picLocks noChangeAspect="1"/>
          </p:cNvPicPr>
          <p:nvPr/>
        </p:nvPicPr>
        <p:blipFill>
          <a:blip r:embed="rId4"/>
          <a:stretch>
            <a:fillRect/>
          </a:stretch>
        </p:blipFill>
        <p:spPr>
          <a:xfrm>
            <a:off x="4202460" y="1367487"/>
            <a:ext cx="2498862" cy="1139198"/>
          </a:xfrm>
          <a:prstGeom prst="rect">
            <a:avLst/>
          </a:prstGeom>
          <a:ln w="28575">
            <a:solidFill>
              <a:schemeClr val="accent2">
                <a:lumMod val="75000"/>
              </a:schemeClr>
            </a:solidFill>
          </a:ln>
        </p:spPr>
      </p:pic>
      <p:cxnSp>
        <p:nvCxnSpPr>
          <p:cNvPr id="34" name="Straight Connector 33">
            <a:extLst>
              <a:ext uri="{FF2B5EF4-FFF2-40B4-BE49-F238E27FC236}">
                <a16:creationId xmlns:a16="http://schemas.microsoft.com/office/drawing/2014/main" id="{1ACAB402-7C43-46C9-A7F9-DF4BA7D07B67}"/>
              </a:ext>
            </a:extLst>
          </p:cNvPr>
          <p:cNvCxnSpPr>
            <a:cxnSpLocks/>
          </p:cNvCxnSpPr>
          <p:nvPr/>
        </p:nvCxnSpPr>
        <p:spPr>
          <a:xfrm>
            <a:off x="8233741" y="824789"/>
            <a:ext cx="0" cy="6059691"/>
          </a:xfrm>
          <a:prstGeom prst="line">
            <a:avLst/>
          </a:prstGeom>
          <a:ln w="381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15" name="Picture 14" descr="A picture containing chart&#10;&#10;Description automatically generated">
            <a:extLst>
              <a:ext uri="{FF2B5EF4-FFF2-40B4-BE49-F238E27FC236}">
                <a16:creationId xmlns:a16="http://schemas.microsoft.com/office/drawing/2014/main" id="{79ACAF8F-932C-4FA7-A903-0ED11868D9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0834" y="1194121"/>
            <a:ext cx="3711288" cy="2003906"/>
          </a:xfrm>
          <a:prstGeom prst="rect">
            <a:avLst/>
          </a:prstGeom>
          <a:ln w="28575">
            <a:solidFill>
              <a:schemeClr val="accent1"/>
            </a:solidFill>
          </a:ln>
        </p:spPr>
      </p:pic>
      <p:pic>
        <p:nvPicPr>
          <p:cNvPr id="17" name="Picture 16" descr="A field with a mountain in the background&#10;&#10;Description automatically generated">
            <a:extLst>
              <a:ext uri="{FF2B5EF4-FFF2-40B4-BE49-F238E27FC236}">
                <a16:creationId xmlns:a16="http://schemas.microsoft.com/office/drawing/2014/main" id="{2DC0DF06-5731-4B0A-A67A-480EA91921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667" y="1194121"/>
            <a:ext cx="3637594" cy="1895752"/>
          </a:xfrm>
          <a:prstGeom prst="rect">
            <a:avLst/>
          </a:prstGeom>
          <a:ln w="28575">
            <a:solidFill>
              <a:schemeClr val="accent6">
                <a:lumMod val="75000"/>
              </a:schemeClr>
            </a:solidFill>
          </a:ln>
        </p:spPr>
      </p:pic>
    </p:spTree>
    <p:extLst>
      <p:ext uri="{BB962C8B-B14F-4D97-AF65-F5344CB8AC3E}">
        <p14:creationId xmlns:p14="http://schemas.microsoft.com/office/powerpoint/2010/main" val="323830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3320"/>
                                        </p:tgtEl>
                                        <p:attrNameLst>
                                          <p:attrName>style.visibility</p:attrName>
                                        </p:attrNameLst>
                                      </p:cBhvr>
                                      <p:to>
                                        <p:strVal val="visible"/>
                                      </p:to>
                                    </p:set>
                                    <p:animEffect transition="in" filter="fade">
                                      <p:cBhvr>
                                        <p:cTn id="24" dur="500"/>
                                        <p:tgtEl>
                                          <p:spTgt spid="133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19"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CFDB57-1045-410E-9B35-018098FB56AC}"/>
              </a:ext>
            </a:extLst>
          </p:cNvPr>
          <p:cNvSpPr txBox="1"/>
          <p:nvPr/>
        </p:nvSpPr>
        <p:spPr>
          <a:xfrm>
            <a:off x="174395" y="4542165"/>
            <a:ext cx="11843210" cy="646331"/>
          </a:xfrm>
          <a:prstGeom prst="rect">
            <a:avLst/>
          </a:prstGeom>
          <a:noFill/>
        </p:spPr>
        <p:txBody>
          <a:bodyPr wrap="square" rtlCol="0">
            <a:spAutoFit/>
          </a:bodyPr>
          <a:lstStyle/>
          <a:p>
            <a:r>
              <a:rPr lang="en-US" b="1" dirty="0">
                <a:solidFill>
                  <a:srgbClr val="7030A0"/>
                </a:solidFill>
                <a:latin typeface="Quicksand" pitchFamily="2" charset="0"/>
              </a:rPr>
              <a:t>3. The examples of water management in </a:t>
            </a:r>
            <a:r>
              <a:rPr lang="en-US" b="1" dirty="0" err="1">
                <a:solidFill>
                  <a:srgbClr val="7030A0"/>
                </a:solidFill>
                <a:latin typeface="Quicksand" pitchFamily="2" charset="0"/>
              </a:rPr>
              <a:t>Konso</a:t>
            </a:r>
            <a:r>
              <a:rPr lang="en-US" b="1" dirty="0">
                <a:solidFill>
                  <a:srgbClr val="7030A0"/>
                </a:solidFill>
                <a:latin typeface="Quicksand" pitchFamily="2" charset="0"/>
              </a:rPr>
              <a:t>, Ethiopia, are described as ‘low-tech’. From studying those examples, suggest some of the key features of low-tech approaches:</a:t>
            </a:r>
          </a:p>
        </p:txBody>
      </p:sp>
      <p:sp>
        <p:nvSpPr>
          <p:cNvPr id="3" name="TextBox 2">
            <a:extLst>
              <a:ext uri="{FF2B5EF4-FFF2-40B4-BE49-F238E27FC236}">
                <a16:creationId xmlns:a16="http://schemas.microsoft.com/office/drawing/2014/main" id="{C9C93F0A-ACAA-499D-977B-8E6145678116}"/>
              </a:ext>
            </a:extLst>
          </p:cNvPr>
          <p:cNvSpPr txBox="1"/>
          <p:nvPr/>
        </p:nvSpPr>
        <p:spPr>
          <a:xfrm>
            <a:off x="174395" y="2315835"/>
            <a:ext cx="11843210" cy="646331"/>
          </a:xfrm>
          <a:prstGeom prst="rect">
            <a:avLst/>
          </a:prstGeom>
          <a:noFill/>
        </p:spPr>
        <p:txBody>
          <a:bodyPr wrap="square" rtlCol="0">
            <a:spAutoFit/>
          </a:bodyPr>
          <a:lstStyle/>
          <a:p>
            <a:r>
              <a:rPr lang="en-US" b="1" dirty="0">
                <a:solidFill>
                  <a:srgbClr val="7030A0"/>
                </a:solidFill>
                <a:latin typeface="Quicksand" pitchFamily="2" charset="0"/>
              </a:rPr>
              <a:t>2. </a:t>
            </a:r>
            <a:r>
              <a:rPr lang="en-US" b="1" i="1" dirty="0">
                <a:solidFill>
                  <a:srgbClr val="7030A0"/>
                </a:solidFill>
                <a:latin typeface="Quicksand" pitchFamily="2" charset="0"/>
              </a:rPr>
              <a:t>‘Water shortages in </a:t>
            </a:r>
            <a:r>
              <a:rPr lang="en-US" b="1" i="1" dirty="0" err="1">
                <a:solidFill>
                  <a:srgbClr val="7030A0"/>
                </a:solidFill>
                <a:latin typeface="Quicksand" pitchFamily="2" charset="0"/>
              </a:rPr>
              <a:t>Konso</a:t>
            </a:r>
            <a:r>
              <a:rPr lang="en-US" b="1" i="1" dirty="0">
                <a:solidFill>
                  <a:srgbClr val="7030A0"/>
                </a:solidFill>
                <a:latin typeface="Quicksand" pitchFamily="2" charset="0"/>
              </a:rPr>
              <a:t> are more to do with physical factors rather than economic factors’ </a:t>
            </a:r>
            <a:r>
              <a:rPr lang="en-US" b="1" dirty="0">
                <a:solidFill>
                  <a:srgbClr val="7030A0"/>
                </a:solidFill>
                <a:latin typeface="Quicksand" pitchFamily="2" charset="0"/>
              </a:rPr>
              <a:t>To what extent do you agree? Give reasons for your answer.</a:t>
            </a:r>
          </a:p>
        </p:txBody>
      </p:sp>
      <p:sp>
        <p:nvSpPr>
          <p:cNvPr id="4" name="TextBox 3">
            <a:extLst>
              <a:ext uri="{FF2B5EF4-FFF2-40B4-BE49-F238E27FC236}">
                <a16:creationId xmlns:a16="http://schemas.microsoft.com/office/drawing/2014/main" id="{4DDB9965-0B8A-445E-BB05-EF2D63CBFB63}"/>
              </a:ext>
            </a:extLst>
          </p:cNvPr>
          <p:cNvSpPr txBox="1"/>
          <p:nvPr/>
        </p:nvSpPr>
        <p:spPr>
          <a:xfrm>
            <a:off x="174395" y="74109"/>
            <a:ext cx="11843210" cy="646331"/>
          </a:xfrm>
          <a:prstGeom prst="rect">
            <a:avLst/>
          </a:prstGeom>
          <a:noFill/>
        </p:spPr>
        <p:txBody>
          <a:bodyPr wrap="square" rtlCol="0">
            <a:spAutoFit/>
          </a:bodyPr>
          <a:lstStyle/>
          <a:p>
            <a:r>
              <a:rPr lang="en-US" b="1" dirty="0">
                <a:solidFill>
                  <a:srgbClr val="7030A0"/>
                </a:solidFill>
                <a:latin typeface="Quicksand" pitchFamily="2" charset="0"/>
              </a:rPr>
              <a:t>1. Why might many Singaporean’s be concerned about importing a large percentage of their water needs from another country?</a:t>
            </a:r>
          </a:p>
        </p:txBody>
      </p:sp>
      <p:sp>
        <p:nvSpPr>
          <p:cNvPr id="5" name="TextBox 4">
            <a:extLst>
              <a:ext uri="{FF2B5EF4-FFF2-40B4-BE49-F238E27FC236}">
                <a16:creationId xmlns:a16="http://schemas.microsoft.com/office/drawing/2014/main" id="{5C0848D9-F67C-4531-8363-411B0591F403}"/>
              </a:ext>
            </a:extLst>
          </p:cNvPr>
          <p:cNvSpPr txBox="1"/>
          <p:nvPr/>
        </p:nvSpPr>
        <p:spPr>
          <a:xfrm>
            <a:off x="301658" y="801278"/>
            <a:ext cx="11462994" cy="1200329"/>
          </a:xfrm>
          <a:prstGeom prst="rect">
            <a:avLst/>
          </a:prstGeom>
          <a:noFill/>
        </p:spPr>
        <p:txBody>
          <a:bodyPr wrap="square" rtlCol="0">
            <a:spAutoFit/>
          </a:bodyPr>
          <a:lstStyle/>
          <a:p>
            <a:pPr marL="285750" indent="-285750">
              <a:buFontTx/>
              <a:buChar char="-"/>
            </a:pPr>
            <a:r>
              <a:rPr lang="en-MY" dirty="0">
                <a:solidFill>
                  <a:schemeClr val="accent1"/>
                </a:solidFill>
                <a:latin typeface="Quicksand" pitchFamily="2" charset="0"/>
              </a:rPr>
              <a:t>Arguments and disagreements could surface that threaten the water flow. This could, in extreme circumstance, lead to conflict.</a:t>
            </a:r>
          </a:p>
          <a:p>
            <a:pPr marL="285750" indent="-285750">
              <a:buFontTx/>
              <a:buChar char="-"/>
            </a:pPr>
            <a:r>
              <a:rPr lang="en-MY" dirty="0">
                <a:solidFill>
                  <a:schemeClr val="accent1"/>
                </a:solidFill>
                <a:latin typeface="Quicksand" pitchFamily="2" charset="0"/>
              </a:rPr>
              <a:t>How can the 2 countries insure a fair price for all if costs rise/fall?</a:t>
            </a:r>
          </a:p>
          <a:p>
            <a:pPr marL="285750" indent="-285750">
              <a:buFontTx/>
              <a:buChar char="-"/>
            </a:pPr>
            <a:r>
              <a:rPr lang="en-MY" dirty="0">
                <a:solidFill>
                  <a:schemeClr val="accent1"/>
                </a:solidFill>
                <a:latin typeface="Quicksand" pitchFamily="2" charset="0"/>
              </a:rPr>
              <a:t>How might climate change impact on the availability of water?</a:t>
            </a:r>
          </a:p>
        </p:txBody>
      </p:sp>
      <p:sp>
        <p:nvSpPr>
          <p:cNvPr id="6" name="TextBox 5">
            <a:extLst>
              <a:ext uri="{FF2B5EF4-FFF2-40B4-BE49-F238E27FC236}">
                <a16:creationId xmlns:a16="http://schemas.microsoft.com/office/drawing/2014/main" id="{F1FE88D3-01B3-43B0-A0C4-95F68C9635B4}"/>
              </a:ext>
            </a:extLst>
          </p:cNvPr>
          <p:cNvSpPr txBox="1"/>
          <p:nvPr/>
        </p:nvSpPr>
        <p:spPr>
          <a:xfrm>
            <a:off x="301658" y="3158548"/>
            <a:ext cx="11462994" cy="1200329"/>
          </a:xfrm>
          <a:prstGeom prst="rect">
            <a:avLst/>
          </a:prstGeom>
          <a:noFill/>
        </p:spPr>
        <p:txBody>
          <a:bodyPr wrap="square" rtlCol="0">
            <a:spAutoFit/>
          </a:bodyPr>
          <a:lstStyle/>
          <a:p>
            <a:pPr marL="285750" indent="-285750">
              <a:buFontTx/>
              <a:buChar char="-"/>
            </a:pPr>
            <a:r>
              <a:rPr lang="en-MY" b="1" dirty="0">
                <a:solidFill>
                  <a:schemeClr val="accent1"/>
                </a:solidFill>
                <a:latin typeface="Quicksand" pitchFamily="2" charset="0"/>
              </a:rPr>
              <a:t>PHYSICAL FACTORS- </a:t>
            </a:r>
            <a:r>
              <a:rPr lang="en-MY" dirty="0">
                <a:solidFill>
                  <a:schemeClr val="accent1"/>
                </a:solidFill>
                <a:latin typeface="Quicksand" pitchFamily="2" charset="0"/>
              </a:rPr>
              <a:t>low annual rainfall (507mm) with some months having average rain under 20mm. Steep, rocky terrain encourage soil erosion and surface runoff.</a:t>
            </a:r>
          </a:p>
          <a:p>
            <a:pPr marL="285750" indent="-285750">
              <a:buFontTx/>
              <a:buChar char="-"/>
            </a:pPr>
            <a:r>
              <a:rPr lang="en-MY" b="1" dirty="0">
                <a:solidFill>
                  <a:schemeClr val="accent1"/>
                </a:solidFill>
                <a:latin typeface="Quicksand" pitchFamily="2" charset="0"/>
              </a:rPr>
              <a:t>ECONOMIC FACTORS: </a:t>
            </a:r>
            <a:r>
              <a:rPr lang="en-MY" dirty="0">
                <a:solidFill>
                  <a:schemeClr val="accent1"/>
                </a:solidFill>
                <a:latin typeface="Quicksand" pitchFamily="2" charset="0"/>
              </a:rPr>
              <a:t>Low GDP per capita in Ethiopia ($2200) results in insufficient capital to invest in water treatment and infrastructure/pipes.</a:t>
            </a:r>
          </a:p>
        </p:txBody>
      </p:sp>
      <p:sp>
        <p:nvSpPr>
          <p:cNvPr id="7" name="TextBox 6">
            <a:extLst>
              <a:ext uri="{FF2B5EF4-FFF2-40B4-BE49-F238E27FC236}">
                <a16:creationId xmlns:a16="http://schemas.microsoft.com/office/drawing/2014/main" id="{F083A7DD-0D51-496F-9704-46EC6E0756A1}"/>
              </a:ext>
            </a:extLst>
          </p:cNvPr>
          <p:cNvSpPr txBox="1"/>
          <p:nvPr/>
        </p:nvSpPr>
        <p:spPr>
          <a:xfrm>
            <a:off x="301658" y="5335168"/>
            <a:ext cx="11462994" cy="923330"/>
          </a:xfrm>
          <a:prstGeom prst="rect">
            <a:avLst/>
          </a:prstGeom>
          <a:noFill/>
        </p:spPr>
        <p:txBody>
          <a:bodyPr wrap="square" rtlCol="0">
            <a:spAutoFit/>
          </a:bodyPr>
          <a:lstStyle/>
          <a:p>
            <a:pPr marL="285750" indent="-285750" fontAlgn="base">
              <a:buFontTx/>
              <a:buChar char="-"/>
            </a:pPr>
            <a:r>
              <a:rPr lang="en-US" b="1" dirty="0">
                <a:solidFill>
                  <a:schemeClr val="accent1"/>
                </a:solidFill>
                <a:latin typeface="Quicksand" pitchFamily="2" charset="0"/>
              </a:rPr>
              <a:t>Cheap to make / buy; </a:t>
            </a:r>
            <a:r>
              <a:rPr lang="en-US" dirty="0">
                <a:solidFill>
                  <a:schemeClr val="accent1"/>
                </a:solidFill>
                <a:latin typeface="Quicksand" pitchFamily="2" charset="0"/>
              </a:rPr>
              <a:t>Simple to assemble / use; </a:t>
            </a:r>
            <a:r>
              <a:rPr lang="en-US" b="1" dirty="0">
                <a:solidFill>
                  <a:schemeClr val="accent1"/>
                </a:solidFill>
                <a:latin typeface="Quicksand" pitchFamily="2" charset="0"/>
              </a:rPr>
              <a:t>Adaptable to different environments; </a:t>
            </a:r>
            <a:r>
              <a:rPr lang="en-US" dirty="0">
                <a:solidFill>
                  <a:schemeClr val="accent1"/>
                </a:solidFill>
                <a:latin typeface="Quicksand" pitchFamily="2" charset="0"/>
              </a:rPr>
              <a:t>Requires no electrical power to operate; </a:t>
            </a:r>
            <a:r>
              <a:rPr lang="en-US" b="1" dirty="0">
                <a:solidFill>
                  <a:schemeClr val="accent1"/>
                </a:solidFill>
                <a:latin typeface="Quicksand" pitchFamily="2" charset="0"/>
              </a:rPr>
              <a:t>Durable;</a:t>
            </a:r>
            <a:r>
              <a:rPr lang="en-US" dirty="0">
                <a:solidFill>
                  <a:schemeClr val="accent1"/>
                </a:solidFill>
                <a:latin typeface="Quicksand" pitchFamily="2" charset="0"/>
              </a:rPr>
              <a:t> Doesn’t require technical knowledge</a:t>
            </a:r>
          </a:p>
          <a:p>
            <a:pPr fontAlgn="base"/>
            <a:endParaRPr lang="en-US" dirty="0">
              <a:solidFill>
                <a:schemeClr val="accent1"/>
              </a:solidFill>
              <a:latin typeface="Quicksand" pitchFamily="2" charset="0"/>
            </a:endParaRPr>
          </a:p>
        </p:txBody>
      </p:sp>
    </p:spTree>
    <p:extLst>
      <p:ext uri="{BB962C8B-B14F-4D97-AF65-F5344CB8AC3E}">
        <p14:creationId xmlns:p14="http://schemas.microsoft.com/office/powerpoint/2010/main" val="178189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6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B3F8CBB-DA04-BE46-B1AA-0619237BA2B3}"/>
              </a:ext>
            </a:extLst>
          </p:cNvPr>
          <p:cNvSpPr/>
          <p:nvPr/>
        </p:nvSpPr>
        <p:spPr>
          <a:xfrm>
            <a:off x="130835" y="-156716"/>
            <a:ext cx="2550699" cy="923330"/>
          </a:xfrm>
          <a:prstGeom prst="rect">
            <a:avLst/>
          </a:prstGeom>
          <a:noFill/>
        </p:spPr>
        <p:txBody>
          <a:bodyPr wrap="none" lIns="91440" tIns="45720" rIns="91440" bIns="45720">
            <a:spAutoFit/>
          </a:bodyPr>
          <a:lstStyle/>
          <a:p>
            <a:pPr algn="ctr"/>
            <a:r>
              <a:rPr lang="en-US" sz="5400" b="1" cap="none" spc="0" dirty="0">
                <a:ln w="0"/>
                <a:solidFill>
                  <a:srgbClr val="7030A0"/>
                </a:solidFill>
                <a:effectLst>
                  <a:outerShdw blurRad="38100" dist="19050" dir="2700000" algn="tl" rotWithShape="0">
                    <a:schemeClr val="dk1">
                      <a:alpha val="40000"/>
                    </a:schemeClr>
                  </a:outerShdw>
                </a:effectLst>
                <a:latin typeface="Quicksand" pitchFamily="2" charset="0"/>
              </a:rPr>
              <a:t>Review</a:t>
            </a:r>
          </a:p>
        </p:txBody>
      </p:sp>
      <p:sp>
        <p:nvSpPr>
          <p:cNvPr id="6" name="TextBox 5">
            <a:extLst>
              <a:ext uri="{FF2B5EF4-FFF2-40B4-BE49-F238E27FC236}">
                <a16:creationId xmlns:a16="http://schemas.microsoft.com/office/drawing/2014/main" id="{F92D5460-CB39-F345-AE5B-D9421C92494C}"/>
              </a:ext>
            </a:extLst>
          </p:cNvPr>
          <p:cNvSpPr txBox="1"/>
          <p:nvPr/>
        </p:nvSpPr>
        <p:spPr>
          <a:xfrm>
            <a:off x="2550964" y="0"/>
            <a:ext cx="9712754" cy="584775"/>
          </a:xfrm>
          <a:prstGeom prst="rect">
            <a:avLst/>
          </a:prstGeom>
          <a:noFill/>
        </p:spPr>
        <p:txBody>
          <a:bodyPr wrap="square" rtlCol="0">
            <a:spAutoFit/>
          </a:bodyPr>
          <a:lstStyle/>
          <a:p>
            <a:r>
              <a:rPr lang="en-US" sz="1600" dirty="0">
                <a:solidFill>
                  <a:srgbClr val="7030A0"/>
                </a:solidFill>
                <a:latin typeface="Quicksand" pitchFamily="2" charset="0"/>
              </a:rPr>
              <a:t>Study the water management strategies below. Discuss how they provide water. Decide if each example would be more appropriate for a </a:t>
            </a:r>
            <a:r>
              <a:rPr lang="en-US" sz="1600" dirty="0">
                <a:solidFill>
                  <a:schemeClr val="accent1"/>
                </a:solidFill>
                <a:latin typeface="Quicksand" pitchFamily="2" charset="0"/>
              </a:rPr>
              <a:t>High-Income Country (HIC) </a:t>
            </a:r>
            <a:r>
              <a:rPr lang="en-US" sz="1600" dirty="0">
                <a:solidFill>
                  <a:srgbClr val="7030A0"/>
                </a:solidFill>
                <a:latin typeface="Quicksand" pitchFamily="2" charset="0"/>
              </a:rPr>
              <a:t>or a </a:t>
            </a:r>
            <a:r>
              <a:rPr lang="en-US" sz="1600" dirty="0">
                <a:solidFill>
                  <a:schemeClr val="accent6">
                    <a:lumMod val="75000"/>
                  </a:schemeClr>
                </a:solidFill>
                <a:latin typeface="Quicksand" pitchFamily="2" charset="0"/>
              </a:rPr>
              <a:t>Low-Income Country (LIC)</a:t>
            </a:r>
          </a:p>
        </p:txBody>
      </p:sp>
      <p:sp>
        <p:nvSpPr>
          <p:cNvPr id="7" name="TextBox 6">
            <a:extLst>
              <a:ext uri="{FF2B5EF4-FFF2-40B4-BE49-F238E27FC236}">
                <a16:creationId xmlns:a16="http://schemas.microsoft.com/office/drawing/2014/main" id="{26F9A1CA-9FD5-4F14-9178-27995CB8EC69}"/>
              </a:ext>
            </a:extLst>
          </p:cNvPr>
          <p:cNvSpPr txBox="1"/>
          <p:nvPr/>
        </p:nvSpPr>
        <p:spPr>
          <a:xfrm>
            <a:off x="155669" y="3243275"/>
            <a:ext cx="3077726" cy="369332"/>
          </a:xfrm>
          <a:prstGeom prst="rect">
            <a:avLst/>
          </a:prstGeom>
          <a:noFill/>
        </p:spPr>
        <p:txBody>
          <a:bodyPr wrap="square" rtlCol="0">
            <a:spAutoFit/>
          </a:bodyPr>
          <a:lstStyle/>
          <a:p>
            <a:pPr algn="ctr"/>
            <a:r>
              <a:rPr lang="en-MY" dirty="0">
                <a:solidFill>
                  <a:schemeClr val="accent1"/>
                </a:solidFill>
                <a:latin typeface="Quicksand" pitchFamily="2" charset="0"/>
              </a:rPr>
              <a:t>High Income Country</a:t>
            </a:r>
          </a:p>
        </p:txBody>
      </p:sp>
      <p:sp>
        <p:nvSpPr>
          <p:cNvPr id="25" name="TextBox 24">
            <a:extLst>
              <a:ext uri="{FF2B5EF4-FFF2-40B4-BE49-F238E27FC236}">
                <a16:creationId xmlns:a16="http://schemas.microsoft.com/office/drawing/2014/main" id="{EE53E716-A5EB-41AC-97B6-85744C1C88D4}"/>
              </a:ext>
            </a:extLst>
          </p:cNvPr>
          <p:cNvSpPr txBox="1"/>
          <p:nvPr/>
        </p:nvSpPr>
        <p:spPr>
          <a:xfrm>
            <a:off x="3240466" y="3267189"/>
            <a:ext cx="2160912" cy="307777"/>
          </a:xfrm>
          <a:prstGeom prst="rect">
            <a:avLst/>
          </a:prstGeom>
          <a:noFill/>
        </p:spPr>
        <p:txBody>
          <a:bodyPr wrap="square" rtlCol="0">
            <a:spAutoFit/>
          </a:bodyPr>
          <a:lstStyle/>
          <a:p>
            <a:pPr algn="ctr"/>
            <a:r>
              <a:rPr lang="en-MY" sz="1400" dirty="0">
                <a:solidFill>
                  <a:schemeClr val="accent1"/>
                </a:solidFill>
                <a:latin typeface="Quicksand" pitchFamily="2" charset="0"/>
              </a:rPr>
              <a:t>High Income Country</a:t>
            </a:r>
          </a:p>
        </p:txBody>
      </p:sp>
      <p:sp>
        <p:nvSpPr>
          <p:cNvPr id="26" name="TextBox 25">
            <a:extLst>
              <a:ext uri="{FF2B5EF4-FFF2-40B4-BE49-F238E27FC236}">
                <a16:creationId xmlns:a16="http://schemas.microsoft.com/office/drawing/2014/main" id="{FCA7B1D2-A1CD-491D-8F0D-CE484F0C6349}"/>
              </a:ext>
            </a:extLst>
          </p:cNvPr>
          <p:cNvSpPr txBox="1"/>
          <p:nvPr/>
        </p:nvSpPr>
        <p:spPr>
          <a:xfrm>
            <a:off x="5369710" y="3255495"/>
            <a:ext cx="3562972" cy="369332"/>
          </a:xfrm>
          <a:prstGeom prst="rect">
            <a:avLst/>
          </a:prstGeom>
          <a:noFill/>
        </p:spPr>
        <p:txBody>
          <a:bodyPr wrap="square" rtlCol="0">
            <a:spAutoFit/>
          </a:bodyPr>
          <a:lstStyle/>
          <a:p>
            <a:pPr algn="ctr"/>
            <a:r>
              <a:rPr lang="en-MY" dirty="0">
                <a:solidFill>
                  <a:schemeClr val="accent2">
                    <a:lumMod val="75000"/>
                  </a:schemeClr>
                </a:solidFill>
                <a:latin typeface="Quicksand" pitchFamily="2" charset="0"/>
              </a:rPr>
              <a:t>Both</a:t>
            </a:r>
          </a:p>
        </p:txBody>
      </p:sp>
      <p:sp>
        <p:nvSpPr>
          <p:cNvPr id="27" name="TextBox 26">
            <a:extLst>
              <a:ext uri="{FF2B5EF4-FFF2-40B4-BE49-F238E27FC236}">
                <a16:creationId xmlns:a16="http://schemas.microsoft.com/office/drawing/2014/main" id="{7BC864C1-3202-4001-A70B-AD6E40BE4760}"/>
              </a:ext>
            </a:extLst>
          </p:cNvPr>
          <p:cNvSpPr txBox="1"/>
          <p:nvPr/>
        </p:nvSpPr>
        <p:spPr>
          <a:xfrm>
            <a:off x="8958606" y="3239028"/>
            <a:ext cx="3077726" cy="369332"/>
          </a:xfrm>
          <a:prstGeom prst="rect">
            <a:avLst/>
          </a:prstGeom>
          <a:noFill/>
        </p:spPr>
        <p:txBody>
          <a:bodyPr wrap="square" rtlCol="0">
            <a:spAutoFit/>
          </a:bodyPr>
          <a:lstStyle/>
          <a:p>
            <a:pPr algn="ctr"/>
            <a:r>
              <a:rPr lang="en-MY" dirty="0">
                <a:solidFill>
                  <a:schemeClr val="accent1"/>
                </a:solidFill>
                <a:latin typeface="Quicksand" pitchFamily="2" charset="0"/>
              </a:rPr>
              <a:t>High Income Country</a:t>
            </a:r>
          </a:p>
        </p:txBody>
      </p:sp>
      <p:sp>
        <p:nvSpPr>
          <p:cNvPr id="28" name="TextBox 27">
            <a:extLst>
              <a:ext uri="{FF2B5EF4-FFF2-40B4-BE49-F238E27FC236}">
                <a16:creationId xmlns:a16="http://schemas.microsoft.com/office/drawing/2014/main" id="{6BE2F5C6-F407-4776-8167-DFAE9ABF5A99}"/>
              </a:ext>
            </a:extLst>
          </p:cNvPr>
          <p:cNvSpPr txBox="1"/>
          <p:nvPr/>
        </p:nvSpPr>
        <p:spPr>
          <a:xfrm>
            <a:off x="165096" y="6394320"/>
            <a:ext cx="2417849" cy="369332"/>
          </a:xfrm>
          <a:prstGeom prst="rect">
            <a:avLst/>
          </a:prstGeom>
          <a:noFill/>
        </p:spPr>
        <p:txBody>
          <a:bodyPr wrap="square" rtlCol="0">
            <a:spAutoFit/>
          </a:bodyPr>
          <a:lstStyle/>
          <a:p>
            <a:pPr algn="ctr"/>
            <a:r>
              <a:rPr lang="en-MY" dirty="0">
                <a:solidFill>
                  <a:schemeClr val="accent1"/>
                </a:solidFill>
                <a:latin typeface="Quicksand" pitchFamily="2" charset="0"/>
              </a:rPr>
              <a:t>High Income Country</a:t>
            </a:r>
          </a:p>
        </p:txBody>
      </p:sp>
      <p:sp>
        <p:nvSpPr>
          <p:cNvPr id="29" name="TextBox 28">
            <a:extLst>
              <a:ext uri="{FF2B5EF4-FFF2-40B4-BE49-F238E27FC236}">
                <a16:creationId xmlns:a16="http://schemas.microsoft.com/office/drawing/2014/main" id="{08721EB3-C0DA-4DA2-86EE-5F42B6E0F924}"/>
              </a:ext>
            </a:extLst>
          </p:cNvPr>
          <p:cNvSpPr txBox="1"/>
          <p:nvPr/>
        </p:nvSpPr>
        <p:spPr>
          <a:xfrm>
            <a:off x="2553607" y="6394319"/>
            <a:ext cx="2816103" cy="369332"/>
          </a:xfrm>
          <a:prstGeom prst="rect">
            <a:avLst/>
          </a:prstGeom>
          <a:noFill/>
        </p:spPr>
        <p:txBody>
          <a:bodyPr wrap="square" rtlCol="0">
            <a:spAutoFit/>
          </a:bodyPr>
          <a:lstStyle/>
          <a:p>
            <a:pPr algn="ctr"/>
            <a:r>
              <a:rPr lang="en-MY" dirty="0">
                <a:solidFill>
                  <a:schemeClr val="accent6">
                    <a:lumMod val="75000"/>
                  </a:schemeClr>
                </a:solidFill>
                <a:latin typeface="Quicksand" pitchFamily="2" charset="0"/>
              </a:rPr>
              <a:t>Low Income Country</a:t>
            </a:r>
          </a:p>
        </p:txBody>
      </p:sp>
      <p:sp>
        <p:nvSpPr>
          <p:cNvPr id="30" name="TextBox 29">
            <a:extLst>
              <a:ext uri="{FF2B5EF4-FFF2-40B4-BE49-F238E27FC236}">
                <a16:creationId xmlns:a16="http://schemas.microsoft.com/office/drawing/2014/main" id="{9D8EE75F-2429-472A-B0B3-EB93390D5E36}"/>
              </a:ext>
            </a:extLst>
          </p:cNvPr>
          <p:cNvSpPr txBox="1"/>
          <p:nvPr/>
        </p:nvSpPr>
        <p:spPr>
          <a:xfrm>
            <a:off x="5353241" y="6394319"/>
            <a:ext cx="3540704" cy="369332"/>
          </a:xfrm>
          <a:prstGeom prst="rect">
            <a:avLst/>
          </a:prstGeom>
          <a:noFill/>
        </p:spPr>
        <p:txBody>
          <a:bodyPr wrap="square" rtlCol="0">
            <a:spAutoFit/>
          </a:bodyPr>
          <a:lstStyle/>
          <a:p>
            <a:pPr algn="ctr"/>
            <a:r>
              <a:rPr lang="en-MY" dirty="0">
                <a:solidFill>
                  <a:schemeClr val="accent1"/>
                </a:solidFill>
                <a:latin typeface="Quicksand" pitchFamily="2" charset="0"/>
              </a:rPr>
              <a:t>High Income Country</a:t>
            </a:r>
          </a:p>
        </p:txBody>
      </p:sp>
      <p:sp>
        <p:nvSpPr>
          <p:cNvPr id="31" name="TextBox 30">
            <a:extLst>
              <a:ext uri="{FF2B5EF4-FFF2-40B4-BE49-F238E27FC236}">
                <a16:creationId xmlns:a16="http://schemas.microsoft.com/office/drawing/2014/main" id="{39E554C1-778B-4FDA-8858-E3DDC550BA00}"/>
              </a:ext>
            </a:extLst>
          </p:cNvPr>
          <p:cNvSpPr txBox="1"/>
          <p:nvPr/>
        </p:nvSpPr>
        <p:spPr>
          <a:xfrm>
            <a:off x="8903343" y="6379618"/>
            <a:ext cx="3132988" cy="369332"/>
          </a:xfrm>
          <a:prstGeom prst="rect">
            <a:avLst/>
          </a:prstGeom>
          <a:noFill/>
        </p:spPr>
        <p:txBody>
          <a:bodyPr wrap="square" rtlCol="0">
            <a:spAutoFit/>
          </a:bodyPr>
          <a:lstStyle/>
          <a:p>
            <a:pPr algn="ctr"/>
            <a:r>
              <a:rPr lang="en-MY" dirty="0">
                <a:solidFill>
                  <a:schemeClr val="accent6">
                    <a:lumMod val="75000"/>
                  </a:schemeClr>
                </a:solidFill>
                <a:latin typeface="Quicksand" pitchFamily="2" charset="0"/>
              </a:rPr>
              <a:t>Low Income Country</a:t>
            </a:r>
          </a:p>
        </p:txBody>
      </p:sp>
      <p:grpSp>
        <p:nvGrpSpPr>
          <p:cNvPr id="2" name="Group 1">
            <a:extLst>
              <a:ext uri="{FF2B5EF4-FFF2-40B4-BE49-F238E27FC236}">
                <a16:creationId xmlns:a16="http://schemas.microsoft.com/office/drawing/2014/main" id="{4A1989CD-DE70-4620-913C-CE9D30098C57}"/>
              </a:ext>
            </a:extLst>
          </p:cNvPr>
          <p:cNvGrpSpPr/>
          <p:nvPr/>
        </p:nvGrpSpPr>
        <p:grpSpPr>
          <a:xfrm>
            <a:off x="165096" y="642123"/>
            <a:ext cx="11877492" cy="2581844"/>
            <a:chOff x="165096" y="642123"/>
            <a:chExt cx="11808902" cy="2581844"/>
          </a:xfrm>
        </p:grpSpPr>
        <p:pic>
          <p:nvPicPr>
            <p:cNvPr id="14346" name="Picture 10">
              <a:extLst>
                <a:ext uri="{FF2B5EF4-FFF2-40B4-BE49-F238E27FC236}">
                  <a16:creationId xmlns:a16="http://schemas.microsoft.com/office/drawing/2014/main" id="{37CFAAB9-9FFD-4DAF-B37A-4AF006CE8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78" y="940705"/>
              <a:ext cx="3032385" cy="2280987"/>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14350" name="Picture 14" descr="Image result for water conservation wiki">
              <a:extLst>
                <a:ext uri="{FF2B5EF4-FFF2-40B4-BE49-F238E27FC236}">
                  <a16:creationId xmlns:a16="http://schemas.microsoft.com/office/drawing/2014/main" id="{34D78CDD-A3E5-439E-9180-ECBA30998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9710" y="942980"/>
              <a:ext cx="3597830" cy="2280987"/>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DB63B1-1837-4DD0-818D-D730B0CC1942}"/>
                </a:ext>
              </a:extLst>
            </p:cNvPr>
            <p:cNvSpPr txBox="1"/>
            <p:nvPr/>
          </p:nvSpPr>
          <p:spPr>
            <a:xfrm>
              <a:off x="165096" y="642123"/>
              <a:ext cx="3068298" cy="276999"/>
            </a:xfrm>
            <a:prstGeom prst="rect">
              <a:avLst/>
            </a:prstGeom>
            <a:noFill/>
            <a:ln w="28575">
              <a:solidFill>
                <a:srgbClr val="7030A0"/>
              </a:solidFill>
            </a:ln>
          </p:spPr>
          <p:txBody>
            <a:bodyPr wrap="square" rtlCol="0">
              <a:spAutoFit/>
            </a:bodyPr>
            <a:lstStyle/>
            <a:p>
              <a:pPr algn="ctr"/>
              <a:r>
                <a:rPr lang="en-MY" sz="1200" dirty="0">
                  <a:solidFill>
                    <a:srgbClr val="7030A0"/>
                  </a:solidFill>
                  <a:latin typeface="Quicksand" pitchFamily="2" charset="0"/>
                </a:rPr>
                <a:t>1. Water treatment plant</a:t>
              </a:r>
            </a:p>
          </p:txBody>
        </p:sp>
        <p:sp>
          <p:nvSpPr>
            <p:cNvPr id="17" name="TextBox 16">
              <a:extLst>
                <a:ext uri="{FF2B5EF4-FFF2-40B4-BE49-F238E27FC236}">
                  <a16:creationId xmlns:a16="http://schemas.microsoft.com/office/drawing/2014/main" id="{60C88015-2A6B-42A6-8956-9F4726B45F19}"/>
                </a:ext>
              </a:extLst>
            </p:cNvPr>
            <p:cNvSpPr txBox="1"/>
            <p:nvPr/>
          </p:nvSpPr>
          <p:spPr>
            <a:xfrm>
              <a:off x="3240466" y="645166"/>
              <a:ext cx="2122173" cy="276999"/>
            </a:xfrm>
            <a:prstGeom prst="rect">
              <a:avLst/>
            </a:prstGeom>
            <a:noFill/>
            <a:ln w="28575">
              <a:solidFill>
                <a:srgbClr val="7030A0"/>
              </a:solidFill>
            </a:ln>
          </p:spPr>
          <p:txBody>
            <a:bodyPr wrap="square" rtlCol="0">
              <a:spAutoFit/>
            </a:bodyPr>
            <a:lstStyle/>
            <a:p>
              <a:pPr algn="ctr"/>
              <a:r>
                <a:rPr lang="en-MY" sz="1200" dirty="0">
                  <a:solidFill>
                    <a:srgbClr val="7030A0"/>
                  </a:solidFill>
                  <a:latin typeface="Quicksand" pitchFamily="2" charset="0"/>
                </a:rPr>
                <a:t>2. Desalination</a:t>
              </a:r>
            </a:p>
          </p:txBody>
        </p:sp>
        <p:sp>
          <p:nvSpPr>
            <p:cNvPr id="19" name="TextBox 18">
              <a:extLst>
                <a:ext uri="{FF2B5EF4-FFF2-40B4-BE49-F238E27FC236}">
                  <a16:creationId xmlns:a16="http://schemas.microsoft.com/office/drawing/2014/main" id="{C5CFD296-21BF-486D-BBC9-DE2689915E88}"/>
                </a:ext>
              </a:extLst>
            </p:cNvPr>
            <p:cNvSpPr txBox="1"/>
            <p:nvPr/>
          </p:nvSpPr>
          <p:spPr>
            <a:xfrm>
              <a:off x="5369710" y="646134"/>
              <a:ext cx="3588897" cy="276999"/>
            </a:xfrm>
            <a:prstGeom prst="rect">
              <a:avLst/>
            </a:prstGeom>
            <a:noFill/>
            <a:ln w="28575">
              <a:solidFill>
                <a:srgbClr val="7030A0"/>
              </a:solidFill>
            </a:ln>
          </p:spPr>
          <p:txBody>
            <a:bodyPr wrap="square" rtlCol="0">
              <a:spAutoFit/>
            </a:bodyPr>
            <a:lstStyle/>
            <a:p>
              <a:pPr algn="ctr"/>
              <a:r>
                <a:rPr lang="en-MY" sz="1200" dirty="0">
                  <a:solidFill>
                    <a:srgbClr val="7030A0"/>
                  </a:solidFill>
                  <a:latin typeface="Quicksand" pitchFamily="2" charset="0"/>
                </a:rPr>
                <a:t>3. Education about conserving water</a:t>
              </a:r>
            </a:p>
          </p:txBody>
        </p:sp>
        <p:sp>
          <p:nvSpPr>
            <p:cNvPr id="20" name="TextBox 19">
              <a:extLst>
                <a:ext uri="{FF2B5EF4-FFF2-40B4-BE49-F238E27FC236}">
                  <a16:creationId xmlns:a16="http://schemas.microsoft.com/office/drawing/2014/main" id="{4B200613-A5EC-467F-B9C4-A86675567BF9}"/>
                </a:ext>
              </a:extLst>
            </p:cNvPr>
            <p:cNvSpPr txBox="1"/>
            <p:nvPr/>
          </p:nvSpPr>
          <p:spPr>
            <a:xfrm>
              <a:off x="8958605" y="647186"/>
              <a:ext cx="3015393" cy="276999"/>
            </a:xfrm>
            <a:prstGeom prst="rect">
              <a:avLst/>
            </a:prstGeom>
            <a:noFill/>
            <a:ln w="28575">
              <a:solidFill>
                <a:srgbClr val="7030A0"/>
              </a:solidFill>
            </a:ln>
          </p:spPr>
          <p:txBody>
            <a:bodyPr wrap="square" rtlCol="0">
              <a:spAutoFit/>
            </a:bodyPr>
            <a:lstStyle/>
            <a:p>
              <a:pPr algn="ctr"/>
              <a:r>
                <a:rPr lang="en-MY" sz="1200" dirty="0">
                  <a:solidFill>
                    <a:srgbClr val="7030A0"/>
                  </a:solidFill>
                  <a:latin typeface="Quicksand" pitchFamily="2" charset="0"/>
                </a:rPr>
                <a:t>4. Improve Water Pipes/Infrastructure</a:t>
              </a:r>
            </a:p>
          </p:txBody>
        </p:sp>
        <p:pic>
          <p:nvPicPr>
            <p:cNvPr id="14340" name="Picture 4">
              <a:extLst>
                <a:ext uri="{FF2B5EF4-FFF2-40B4-BE49-F238E27FC236}">
                  <a16:creationId xmlns:a16="http://schemas.microsoft.com/office/drawing/2014/main" id="{15BD2FF3-6DAA-4094-ADBC-FD9EA98FD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9318" y="940705"/>
              <a:ext cx="2085901" cy="2280988"/>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C734CB06-882B-4001-AA90-8BD66DD3FF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2031" y="942980"/>
              <a:ext cx="2957901" cy="2280987"/>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5282434E-5EF2-44B0-9400-26951F7BA868}"/>
              </a:ext>
            </a:extLst>
          </p:cNvPr>
          <p:cNvGrpSpPr/>
          <p:nvPr/>
        </p:nvGrpSpPr>
        <p:grpSpPr>
          <a:xfrm>
            <a:off x="155669" y="3620359"/>
            <a:ext cx="11880662" cy="2749900"/>
            <a:chOff x="155669" y="3620359"/>
            <a:chExt cx="11880662" cy="2749900"/>
          </a:xfrm>
        </p:grpSpPr>
        <p:pic>
          <p:nvPicPr>
            <p:cNvPr id="14338" name="Picture 2">
              <a:extLst>
                <a:ext uri="{FF2B5EF4-FFF2-40B4-BE49-F238E27FC236}">
                  <a16:creationId xmlns:a16="http://schemas.microsoft.com/office/drawing/2014/main" id="{BE1FBAC2-3CB8-4137-82DB-E7CB5A6416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045" y="3917812"/>
              <a:ext cx="2390867" cy="2452447"/>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B07D222A-F98F-4502-966B-4868530C5D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2639" y="3909791"/>
              <a:ext cx="3570043" cy="2452447"/>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2A4774F-6F02-4591-B668-5ADF355C9665}"/>
                </a:ext>
              </a:extLst>
            </p:cNvPr>
            <p:cNvSpPr txBox="1"/>
            <p:nvPr/>
          </p:nvSpPr>
          <p:spPr>
            <a:xfrm>
              <a:off x="155669" y="3620359"/>
              <a:ext cx="2390867" cy="276999"/>
            </a:xfrm>
            <a:prstGeom prst="rect">
              <a:avLst/>
            </a:prstGeom>
            <a:noFill/>
            <a:ln w="28575">
              <a:solidFill>
                <a:srgbClr val="7030A0"/>
              </a:solidFill>
            </a:ln>
          </p:spPr>
          <p:txBody>
            <a:bodyPr wrap="square" rtlCol="0">
              <a:spAutoFit/>
            </a:bodyPr>
            <a:lstStyle/>
            <a:p>
              <a:pPr algn="ctr"/>
              <a:r>
                <a:rPr lang="en-MY" sz="1200" dirty="0">
                  <a:solidFill>
                    <a:srgbClr val="7030A0"/>
                  </a:solidFill>
                  <a:latin typeface="Quicksand" pitchFamily="2" charset="0"/>
                </a:rPr>
                <a:t>5. Build dams/reservoirs</a:t>
              </a:r>
            </a:p>
          </p:txBody>
        </p:sp>
        <p:sp>
          <p:nvSpPr>
            <p:cNvPr id="22" name="TextBox 21">
              <a:extLst>
                <a:ext uri="{FF2B5EF4-FFF2-40B4-BE49-F238E27FC236}">
                  <a16:creationId xmlns:a16="http://schemas.microsoft.com/office/drawing/2014/main" id="{15EFC4F4-F1A5-434B-85E2-F3E9CB9542CC}"/>
                </a:ext>
              </a:extLst>
            </p:cNvPr>
            <p:cNvSpPr txBox="1"/>
            <p:nvPr/>
          </p:nvSpPr>
          <p:spPr>
            <a:xfrm>
              <a:off x="2546536" y="3620359"/>
              <a:ext cx="2816103" cy="276999"/>
            </a:xfrm>
            <a:prstGeom prst="rect">
              <a:avLst/>
            </a:prstGeom>
            <a:noFill/>
            <a:ln w="28575">
              <a:solidFill>
                <a:srgbClr val="7030A0"/>
              </a:solidFill>
            </a:ln>
          </p:spPr>
          <p:txBody>
            <a:bodyPr wrap="square" rtlCol="0">
              <a:spAutoFit/>
            </a:bodyPr>
            <a:lstStyle/>
            <a:p>
              <a:pPr algn="ctr"/>
              <a:r>
                <a:rPr lang="en-MY" sz="1200" dirty="0">
                  <a:solidFill>
                    <a:srgbClr val="7030A0"/>
                  </a:solidFill>
                  <a:latin typeface="Quicksand" pitchFamily="2" charset="0"/>
                </a:rPr>
                <a:t>5. Dig more boreholes/wells</a:t>
              </a:r>
            </a:p>
          </p:txBody>
        </p:sp>
        <p:sp>
          <p:nvSpPr>
            <p:cNvPr id="23" name="TextBox 22">
              <a:extLst>
                <a:ext uri="{FF2B5EF4-FFF2-40B4-BE49-F238E27FC236}">
                  <a16:creationId xmlns:a16="http://schemas.microsoft.com/office/drawing/2014/main" id="{A62CCA36-4CA5-4B05-8A72-1E84B6A08EB2}"/>
                </a:ext>
              </a:extLst>
            </p:cNvPr>
            <p:cNvSpPr txBox="1"/>
            <p:nvPr/>
          </p:nvSpPr>
          <p:spPr>
            <a:xfrm>
              <a:off x="5362639" y="3621799"/>
              <a:ext cx="3531306" cy="276999"/>
            </a:xfrm>
            <a:prstGeom prst="rect">
              <a:avLst/>
            </a:prstGeom>
            <a:noFill/>
            <a:ln w="28575">
              <a:solidFill>
                <a:srgbClr val="7030A0"/>
              </a:solidFill>
            </a:ln>
          </p:spPr>
          <p:txBody>
            <a:bodyPr wrap="square" rtlCol="0">
              <a:spAutoFit/>
            </a:bodyPr>
            <a:lstStyle/>
            <a:p>
              <a:pPr algn="ctr"/>
              <a:r>
                <a:rPr lang="en-MY" sz="1200" dirty="0">
                  <a:solidFill>
                    <a:srgbClr val="7030A0"/>
                  </a:solidFill>
                  <a:latin typeface="Quicksand" pitchFamily="2" charset="0"/>
                </a:rPr>
                <a:t>7. Cloud Seeding</a:t>
              </a:r>
            </a:p>
          </p:txBody>
        </p:sp>
        <p:sp>
          <p:nvSpPr>
            <p:cNvPr id="24" name="TextBox 23">
              <a:extLst>
                <a:ext uri="{FF2B5EF4-FFF2-40B4-BE49-F238E27FC236}">
                  <a16:creationId xmlns:a16="http://schemas.microsoft.com/office/drawing/2014/main" id="{F91FC32F-C8FD-4457-95C9-C932EE496DF0}"/>
                </a:ext>
              </a:extLst>
            </p:cNvPr>
            <p:cNvSpPr txBox="1"/>
            <p:nvPr/>
          </p:nvSpPr>
          <p:spPr>
            <a:xfrm>
              <a:off x="8883550" y="3620359"/>
              <a:ext cx="3152781" cy="276999"/>
            </a:xfrm>
            <a:prstGeom prst="rect">
              <a:avLst/>
            </a:prstGeom>
            <a:noFill/>
            <a:ln w="28575">
              <a:solidFill>
                <a:srgbClr val="7030A0"/>
              </a:solidFill>
            </a:ln>
          </p:spPr>
          <p:txBody>
            <a:bodyPr wrap="square" rtlCol="0">
              <a:spAutoFit/>
            </a:bodyPr>
            <a:lstStyle/>
            <a:p>
              <a:pPr algn="ctr"/>
              <a:r>
                <a:rPr lang="en-MY" sz="1200" dirty="0">
                  <a:solidFill>
                    <a:srgbClr val="7030A0"/>
                  </a:solidFill>
                  <a:latin typeface="Quicksand" pitchFamily="2" charset="0"/>
                </a:rPr>
                <a:t>8. Water collection (harvesting)</a:t>
              </a:r>
            </a:p>
          </p:txBody>
        </p:sp>
        <p:pic>
          <p:nvPicPr>
            <p:cNvPr id="14342" name="Picture 6">
              <a:extLst>
                <a:ext uri="{FF2B5EF4-FFF2-40B4-BE49-F238E27FC236}">
                  <a16:creationId xmlns:a16="http://schemas.microsoft.com/office/drawing/2014/main" id="{3E8F7F89-CD4E-457A-9E70-4352F9B2F4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0912" y="3909789"/>
              <a:ext cx="2768287" cy="2452447"/>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14352" name="Picture 16" descr="Image result for water capture">
              <a:extLst>
                <a:ext uri="{FF2B5EF4-FFF2-40B4-BE49-F238E27FC236}">
                  <a16:creationId xmlns:a16="http://schemas.microsoft.com/office/drawing/2014/main" id="{3210B8E4-C52A-4DA2-A0EA-B0C97062D1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11388" y="3906821"/>
              <a:ext cx="3100567" cy="2452448"/>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38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26" grpId="0"/>
      <p:bldP spid="27" grpId="0"/>
      <p:bldP spid="28" grpId="0"/>
      <p:bldP spid="29"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65000"/>
          </a:schemeClr>
        </a:solidFill>
        <a:effectLst/>
      </p:bgPr>
    </p:bg>
    <p:spTree>
      <p:nvGrpSpPr>
        <p:cNvPr id="1" name=""/>
        <p:cNvGrpSpPr/>
        <p:nvPr/>
      </p:nvGrpSpPr>
      <p:grpSpPr>
        <a:xfrm>
          <a:off x="0" y="0"/>
          <a:ext cx="0" cy="0"/>
          <a:chOff x="0" y="0"/>
          <a:chExt cx="0" cy="0"/>
        </a:xfrm>
      </p:grpSpPr>
      <p:pic>
        <p:nvPicPr>
          <p:cNvPr id="5" name="Picture 4" descr="A picture containing person, outdoor, holding, person&#10;&#10;Description automatically generated">
            <a:extLst>
              <a:ext uri="{FF2B5EF4-FFF2-40B4-BE49-F238E27FC236}">
                <a16:creationId xmlns:a16="http://schemas.microsoft.com/office/drawing/2014/main" id="{64A44D8E-8C10-4E38-AE00-817A04CFE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79" y="1933828"/>
            <a:ext cx="6014267" cy="3365404"/>
          </a:xfrm>
          <a:prstGeom prst="rect">
            <a:avLst/>
          </a:prstGeom>
          <a:ln w="19050">
            <a:solidFill>
              <a:srgbClr val="7030A0"/>
            </a:solidFill>
          </a:ln>
        </p:spPr>
      </p:pic>
      <p:sp>
        <p:nvSpPr>
          <p:cNvPr id="7" name="Oval 6">
            <a:extLst>
              <a:ext uri="{FF2B5EF4-FFF2-40B4-BE49-F238E27FC236}">
                <a16:creationId xmlns:a16="http://schemas.microsoft.com/office/drawing/2014/main" id="{AAFD75F2-4E93-4835-B97C-BDC0A802FEE4}"/>
              </a:ext>
            </a:extLst>
          </p:cNvPr>
          <p:cNvSpPr/>
          <p:nvPr/>
        </p:nvSpPr>
        <p:spPr>
          <a:xfrm>
            <a:off x="172482" y="136410"/>
            <a:ext cx="1180727" cy="1180727"/>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latin typeface="Quicksand" pitchFamily="2" charset="0"/>
            </a:endParaRPr>
          </a:p>
        </p:txBody>
      </p:sp>
      <p:sp>
        <p:nvSpPr>
          <p:cNvPr id="9" name="TextBox 8">
            <a:extLst>
              <a:ext uri="{FF2B5EF4-FFF2-40B4-BE49-F238E27FC236}">
                <a16:creationId xmlns:a16="http://schemas.microsoft.com/office/drawing/2014/main" id="{A3C9B757-FE9F-4284-8DDE-68B3714BD660}"/>
              </a:ext>
            </a:extLst>
          </p:cNvPr>
          <p:cNvSpPr txBox="1"/>
          <p:nvPr/>
        </p:nvSpPr>
        <p:spPr>
          <a:xfrm>
            <a:off x="6292158" y="1933828"/>
            <a:ext cx="5899842" cy="4001095"/>
          </a:xfrm>
          <a:prstGeom prst="rect">
            <a:avLst/>
          </a:prstGeom>
          <a:noFill/>
        </p:spPr>
        <p:txBody>
          <a:bodyPr wrap="square" rtlCol="0">
            <a:spAutoFit/>
          </a:bodyPr>
          <a:lstStyle/>
          <a:p>
            <a:pPr algn="ctr"/>
            <a:r>
              <a:rPr lang="en-US" sz="2800" b="1" dirty="0">
                <a:latin typeface="Quicksand" pitchFamily="2" charset="0"/>
              </a:rPr>
              <a:t>Key Understandings</a:t>
            </a:r>
          </a:p>
          <a:p>
            <a:endParaRPr lang="en-US" dirty="0">
              <a:latin typeface="Quicksand" pitchFamily="2" charset="0"/>
            </a:endParaRPr>
          </a:p>
          <a:p>
            <a:pPr marL="228600" indent="-228600">
              <a:buAutoNum type="arabicPeriod"/>
            </a:pPr>
            <a:r>
              <a:rPr lang="en-MY" sz="1600" dirty="0">
                <a:latin typeface="Quicksand" pitchFamily="2" charset="0"/>
                <a:cs typeface="Calibri" panose="020F0502020204030204" pitchFamily="34" charset="0"/>
              </a:rPr>
              <a:t>Approximately </a:t>
            </a:r>
            <a:r>
              <a:rPr lang="en-MY" sz="1600" b="1" dirty="0">
                <a:latin typeface="Quicksand" pitchFamily="2" charset="0"/>
                <a:cs typeface="Calibri" panose="020F0502020204030204" pitchFamily="34" charset="0"/>
              </a:rPr>
              <a:t>1.1 billion </a:t>
            </a:r>
            <a:r>
              <a:rPr lang="en-MY" sz="1600" dirty="0">
                <a:latin typeface="Quicksand" pitchFamily="2" charset="0"/>
                <a:cs typeface="Calibri" panose="020F0502020204030204" pitchFamily="34" charset="0"/>
              </a:rPr>
              <a:t>people </a:t>
            </a:r>
            <a:r>
              <a:rPr lang="en-MY" sz="1600" b="1" dirty="0">
                <a:latin typeface="Quicksand" pitchFamily="2" charset="0"/>
                <a:cs typeface="Calibri" panose="020F0502020204030204" pitchFamily="34" charset="0"/>
              </a:rPr>
              <a:t>have no access to clean, reliable water.</a:t>
            </a:r>
          </a:p>
          <a:p>
            <a:pPr marL="228600" indent="-228600">
              <a:buAutoNum type="arabicPeriod"/>
            </a:pPr>
            <a:endParaRPr lang="en-MY" sz="1600" dirty="0">
              <a:latin typeface="Quicksand" pitchFamily="2" charset="0"/>
              <a:cs typeface="Calibri" panose="020F0502020204030204" pitchFamily="34" charset="0"/>
            </a:endParaRPr>
          </a:p>
          <a:p>
            <a:pPr marL="228600" indent="-228600">
              <a:buAutoNum type="arabicPeriod"/>
            </a:pPr>
            <a:r>
              <a:rPr lang="en-MY" sz="1600" b="1" dirty="0">
                <a:latin typeface="Quicksand" pitchFamily="2" charset="0"/>
                <a:cs typeface="Calibri" panose="020F0502020204030204" pitchFamily="34" charset="0"/>
              </a:rPr>
              <a:t>4 billion people </a:t>
            </a:r>
            <a:r>
              <a:rPr lang="en-MY" sz="1600" dirty="0">
                <a:latin typeface="Quicksand" pitchFamily="2" charset="0"/>
                <a:cs typeface="Calibri" panose="020F0502020204030204" pitchFamily="34" charset="0"/>
              </a:rPr>
              <a:t>suffer from severe </a:t>
            </a:r>
            <a:r>
              <a:rPr lang="en-MY" sz="1600" b="1" dirty="0">
                <a:latin typeface="Quicksand" pitchFamily="2" charset="0"/>
                <a:cs typeface="Calibri" panose="020F0502020204030204" pitchFamily="34" charset="0"/>
              </a:rPr>
              <a:t>water scarcity </a:t>
            </a:r>
            <a:r>
              <a:rPr lang="en-MY" sz="1600" dirty="0">
                <a:latin typeface="Quicksand" pitchFamily="2" charset="0"/>
                <a:cs typeface="Calibri" panose="020F0502020204030204" pitchFamily="34" charset="0"/>
              </a:rPr>
              <a:t>for at least 1 month each year.</a:t>
            </a:r>
          </a:p>
          <a:p>
            <a:pPr marL="228600" indent="-228600">
              <a:buAutoNum type="arabicPeriod"/>
            </a:pPr>
            <a:endParaRPr lang="en-MY" sz="1600" dirty="0">
              <a:latin typeface="Quicksand" pitchFamily="2" charset="0"/>
              <a:cs typeface="Calibri" panose="020F0502020204030204" pitchFamily="34" charset="0"/>
            </a:endParaRPr>
          </a:p>
          <a:p>
            <a:pPr marL="228600" indent="-228600">
              <a:buAutoNum type="arabicPeriod"/>
            </a:pPr>
            <a:r>
              <a:rPr lang="en-MY" sz="1600" b="1" dirty="0">
                <a:latin typeface="Quicksand" pitchFamily="2" charset="0"/>
                <a:cs typeface="Calibri" panose="020F0502020204030204" pitchFamily="34" charset="0"/>
              </a:rPr>
              <a:t>700 million </a:t>
            </a:r>
            <a:r>
              <a:rPr lang="en-MY" sz="1600" dirty="0">
                <a:latin typeface="Quicksand" pitchFamily="2" charset="0"/>
                <a:cs typeface="Calibri" panose="020F0502020204030204" pitchFamily="34" charset="0"/>
              </a:rPr>
              <a:t>people could be </a:t>
            </a:r>
            <a:r>
              <a:rPr lang="en-MY" sz="1600" b="1" dirty="0">
                <a:latin typeface="Quicksand" pitchFamily="2" charset="0"/>
                <a:cs typeface="Calibri" panose="020F0502020204030204" pitchFamily="34" charset="0"/>
              </a:rPr>
              <a:t>displaced</a:t>
            </a:r>
            <a:r>
              <a:rPr lang="en-MY" sz="1600" dirty="0">
                <a:latin typeface="Quicksand" pitchFamily="2" charset="0"/>
                <a:cs typeface="Calibri" panose="020F0502020204030204" pitchFamily="34" charset="0"/>
              </a:rPr>
              <a:t> due to water scarcity by 2030.</a:t>
            </a:r>
          </a:p>
          <a:p>
            <a:pPr marL="228600" indent="-228600">
              <a:buAutoNum type="arabicPeriod"/>
            </a:pPr>
            <a:endParaRPr lang="en-MY" sz="1600" dirty="0">
              <a:latin typeface="Quicksand" pitchFamily="2" charset="0"/>
              <a:cs typeface="Calibri" panose="020F0502020204030204" pitchFamily="34" charset="0"/>
            </a:endParaRPr>
          </a:p>
          <a:p>
            <a:pPr marL="228600" indent="-228600">
              <a:buAutoNum type="arabicPeriod"/>
            </a:pPr>
            <a:r>
              <a:rPr lang="en-MY" sz="1600" dirty="0">
                <a:latin typeface="Quicksand" pitchFamily="2" charset="0"/>
                <a:cs typeface="Calibri" panose="020F0502020204030204" pitchFamily="34" charset="0"/>
              </a:rPr>
              <a:t>Although water scarcity can be caused by a physical lack of water through </a:t>
            </a:r>
            <a:r>
              <a:rPr lang="en-MY" sz="1600" b="1" dirty="0">
                <a:latin typeface="Quicksand" pitchFamily="2" charset="0"/>
                <a:cs typeface="Calibri" panose="020F0502020204030204" pitchFamily="34" charset="0"/>
              </a:rPr>
              <a:t>low rainfall</a:t>
            </a:r>
            <a:r>
              <a:rPr lang="en-MY" sz="1600" dirty="0">
                <a:latin typeface="Quicksand" pitchFamily="2" charset="0"/>
                <a:cs typeface="Calibri" panose="020F0502020204030204" pitchFamily="34" charset="0"/>
              </a:rPr>
              <a:t>, it is mainly due to </a:t>
            </a:r>
            <a:r>
              <a:rPr lang="en-MY" sz="1600" b="1" dirty="0">
                <a:latin typeface="Quicksand" pitchFamily="2" charset="0"/>
                <a:cs typeface="Calibri" panose="020F0502020204030204" pitchFamily="34" charset="0"/>
              </a:rPr>
              <a:t>economic factors. </a:t>
            </a:r>
            <a:r>
              <a:rPr lang="en-MY" sz="1600" dirty="0">
                <a:latin typeface="Quicksand" pitchFamily="2" charset="0"/>
                <a:cs typeface="Calibri" panose="020F0502020204030204" pitchFamily="34" charset="0"/>
              </a:rPr>
              <a:t>Governments can not afford to provide clean water for their citizens.</a:t>
            </a:r>
          </a:p>
        </p:txBody>
      </p:sp>
      <p:sp>
        <p:nvSpPr>
          <p:cNvPr id="11" name="TextBox 10">
            <a:extLst>
              <a:ext uri="{FF2B5EF4-FFF2-40B4-BE49-F238E27FC236}">
                <a16:creationId xmlns:a16="http://schemas.microsoft.com/office/drawing/2014/main" id="{0FF4FE5C-BA30-47BE-8E13-221C7B8418B8}"/>
              </a:ext>
            </a:extLst>
          </p:cNvPr>
          <p:cNvSpPr txBox="1"/>
          <p:nvPr/>
        </p:nvSpPr>
        <p:spPr>
          <a:xfrm>
            <a:off x="1353209" y="-92004"/>
            <a:ext cx="10838791" cy="1569660"/>
          </a:xfrm>
          <a:prstGeom prst="rect">
            <a:avLst/>
          </a:prstGeom>
          <a:noFill/>
        </p:spPr>
        <p:txBody>
          <a:bodyPr wrap="square">
            <a:spAutoFit/>
          </a:bodyPr>
          <a:lstStyle/>
          <a:p>
            <a:pPr algn="ctr"/>
            <a:r>
              <a:rPr lang="en-US" sz="9600" b="1" u="sng" cap="none" spc="0" dirty="0">
                <a:ln w="0"/>
                <a:solidFill>
                  <a:srgbClr val="7030A0"/>
                </a:solidFill>
                <a:effectLst>
                  <a:outerShdw blurRad="38100" dist="19050" dir="2700000" algn="tl" rotWithShape="0">
                    <a:schemeClr val="dk1">
                      <a:alpha val="40000"/>
                    </a:schemeClr>
                  </a:outerShdw>
                </a:effectLst>
                <a:latin typeface="Quicksand" pitchFamily="2" charset="0"/>
                <a:cs typeface="Biome" panose="020B0502040204020203" pitchFamily="34" charset="0"/>
              </a:rPr>
              <a:t>Water Shortages</a:t>
            </a:r>
            <a:endParaRPr lang="en-US" sz="8800" b="1" u="sng" cap="none" spc="0" dirty="0">
              <a:ln w="0"/>
              <a:solidFill>
                <a:srgbClr val="7030A0"/>
              </a:solidFill>
              <a:effectLst>
                <a:outerShdw blurRad="38100" dist="19050" dir="2700000" algn="tl" rotWithShape="0">
                  <a:schemeClr val="dk1">
                    <a:alpha val="40000"/>
                  </a:schemeClr>
                </a:outerShdw>
              </a:effectLst>
              <a:latin typeface="Quicksand" pitchFamily="2" charset="0"/>
              <a:cs typeface="Biome" panose="020B0502040204020203" pitchFamily="34" charset="0"/>
            </a:endParaRPr>
          </a:p>
        </p:txBody>
      </p:sp>
      <p:sp>
        <p:nvSpPr>
          <p:cNvPr id="2" name="TextBox 1">
            <a:extLst>
              <a:ext uri="{FF2B5EF4-FFF2-40B4-BE49-F238E27FC236}">
                <a16:creationId xmlns:a16="http://schemas.microsoft.com/office/drawing/2014/main" id="{7C4DFE02-0FBC-4CA6-A42F-CB68A17896DE}"/>
              </a:ext>
            </a:extLst>
          </p:cNvPr>
          <p:cNvSpPr txBox="1"/>
          <p:nvPr/>
        </p:nvSpPr>
        <p:spPr>
          <a:xfrm>
            <a:off x="172480" y="5374501"/>
            <a:ext cx="6003235" cy="1384995"/>
          </a:xfrm>
          <a:prstGeom prst="rect">
            <a:avLst/>
          </a:prstGeom>
          <a:solidFill>
            <a:srgbClr val="FFEEE6"/>
          </a:solidFill>
          <a:ln w="19050">
            <a:solidFill>
              <a:srgbClr val="7030A0"/>
            </a:solidFill>
          </a:ln>
        </p:spPr>
        <p:txBody>
          <a:bodyPr wrap="square" rtlCol="0">
            <a:spAutoFit/>
          </a:bodyPr>
          <a:lstStyle/>
          <a:p>
            <a:r>
              <a:rPr lang="en-US" sz="1400" b="1" dirty="0">
                <a:latin typeface="Quicksand" pitchFamily="2" charset="0"/>
              </a:rPr>
              <a:t>METACOGNITION CORNER</a:t>
            </a:r>
          </a:p>
          <a:p>
            <a:pPr algn="l">
              <a:buFont typeface="Arial" panose="020B0604020202020204" pitchFamily="34" charset="0"/>
              <a:buChar char="•"/>
            </a:pPr>
            <a:r>
              <a:rPr lang="en-US" sz="1400" dirty="0">
                <a:effectLst/>
                <a:latin typeface="Quicksand" pitchFamily="2" charset="0"/>
                <a:ea typeface="Calibri" panose="020F0502020204030204" pitchFamily="34" charset="0"/>
              </a:rPr>
              <a:t>In two to three sentences, write a summary of the key concepts and ideas from this class.</a:t>
            </a:r>
          </a:p>
          <a:p>
            <a:pPr algn="l">
              <a:buFont typeface="Arial" panose="020B0604020202020204" pitchFamily="34" charset="0"/>
              <a:buChar char="•"/>
            </a:pPr>
            <a:r>
              <a:rPr lang="en-US" sz="1400" b="0" i="0" dirty="0">
                <a:solidFill>
                  <a:srgbClr val="2C2C2C"/>
                </a:solidFill>
                <a:effectLst/>
                <a:latin typeface="Quicksand" pitchFamily="2" charset="0"/>
              </a:rPr>
              <a:t> What worked well? </a:t>
            </a:r>
          </a:p>
          <a:p>
            <a:pPr algn="l">
              <a:buFont typeface="Arial" panose="020B0604020202020204" pitchFamily="34" charset="0"/>
              <a:buChar char="•"/>
            </a:pPr>
            <a:r>
              <a:rPr lang="en-US" sz="1400" b="0" i="0" dirty="0">
                <a:solidFill>
                  <a:srgbClr val="2C2C2C"/>
                </a:solidFill>
                <a:effectLst/>
                <a:latin typeface="Quicksand" pitchFamily="2" charset="0"/>
              </a:rPr>
              <a:t> What could I have done better? </a:t>
            </a:r>
          </a:p>
          <a:p>
            <a:pPr algn="l">
              <a:buFont typeface="Arial" panose="020B0604020202020204" pitchFamily="34" charset="0"/>
              <a:buChar char="•"/>
            </a:pPr>
            <a:r>
              <a:rPr lang="en-US" sz="1400" dirty="0">
                <a:solidFill>
                  <a:srgbClr val="2C2C2C"/>
                </a:solidFill>
                <a:latin typeface="Quicksand" pitchFamily="2" charset="0"/>
              </a:rPr>
              <a:t> </a:t>
            </a:r>
            <a:r>
              <a:rPr lang="en-US" sz="1400" b="0" i="0" dirty="0">
                <a:solidFill>
                  <a:srgbClr val="2C2C2C"/>
                </a:solidFill>
                <a:effectLst/>
                <a:latin typeface="Quicksand" pitchFamily="2" charset="0"/>
              </a:rPr>
              <a:t>Can I apply my learning to other situations, topics or subjects?</a:t>
            </a:r>
            <a:endParaRPr lang="en-US" sz="1400" b="0" i="0" dirty="0">
              <a:solidFill>
                <a:srgbClr val="3B3B3B"/>
              </a:solidFill>
              <a:effectLst/>
              <a:latin typeface="Quicksand" pitchFamily="2" charset="0"/>
            </a:endParaRPr>
          </a:p>
        </p:txBody>
      </p:sp>
    </p:spTree>
    <p:extLst>
      <p:ext uri="{BB962C8B-B14F-4D97-AF65-F5344CB8AC3E}">
        <p14:creationId xmlns:p14="http://schemas.microsoft.com/office/powerpoint/2010/main" val="1733481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6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C2A9DB-C463-DA47-9780-6E6821BDB79D}"/>
              </a:ext>
            </a:extLst>
          </p:cNvPr>
          <p:cNvSpPr/>
          <p:nvPr/>
        </p:nvSpPr>
        <p:spPr>
          <a:xfrm>
            <a:off x="6235" y="0"/>
            <a:ext cx="3977372" cy="923330"/>
          </a:xfrm>
          <a:prstGeom prst="rect">
            <a:avLst/>
          </a:prstGeom>
          <a:noFill/>
        </p:spPr>
        <p:txBody>
          <a:bodyPr wrap="none" lIns="91440" tIns="45720" rIns="91440" bIns="45720">
            <a:spAutoFit/>
          </a:bodyPr>
          <a:lstStyle/>
          <a:p>
            <a:pPr algn="ctr"/>
            <a:r>
              <a:rPr lang="en-US" sz="5400" b="1" cap="none" spc="0" dirty="0">
                <a:ln w="0"/>
                <a:solidFill>
                  <a:srgbClr val="7030A0"/>
                </a:solidFill>
                <a:effectLst>
                  <a:outerShdw blurRad="38100" dist="19050" dir="2700000" algn="tl" rotWithShape="0">
                    <a:schemeClr val="dk1">
                      <a:alpha val="40000"/>
                    </a:schemeClr>
                  </a:outerShdw>
                </a:effectLst>
                <a:latin typeface="Quicksand" pitchFamily="2" charset="0"/>
              </a:rPr>
              <a:t>Useful links</a:t>
            </a:r>
          </a:p>
        </p:txBody>
      </p:sp>
      <p:sp>
        <p:nvSpPr>
          <p:cNvPr id="4" name="Rectangle 3">
            <a:extLst>
              <a:ext uri="{FF2B5EF4-FFF2-40B4-BE49-F238E27FC236}">
                <a16:creationId xmlns:a16="http://schemas.microsoft.com/office/drawing/2014/main" id="{EA7C8847-7763-2547-A23A-96C521C3D302}"/>
              </a:ext>
            </a:extLst>
          </p:cNvPr>
          <p:cNvSpPr/>
          <p:nvPr/>
        </p:nvSpPr>
        <p:spPr>
          <a:xfrm>
            <a:off x="1593539" y="970313"/>
            <a:ext cx="1500732" cy="584775"/>
          </a:xfrm>
          <a:prstGeom prst="rect">
            <a:avLst/>
          </a:prstGeom>
          <a:noFill/>
        </p:spPr>
        <p:txBody>
          <a:bodyPr wrap="none" lIns="91440" tIns="45720" rIns="91440" bIns="45720">
            <a:spAutoFit/>
          </a:bodyPr>
          <a:lstStyle/>
          <a:p>
            <a:pPr algn="ctr"/>
            <a:r>
              <a:rPr lang="en-US" sz="3200" b="1" cap="none" spc="0" dirty="0">
                <a:ln w="0"/>
                <a:solidFill>
                  <a:srgbClr val="7030A0"/>
                </a:solidFill>
                <a:effectLst>
                  <a:outerShdw blurRad="38100" dist="19050" dir="2700000" algn="tl" rotWithShape="0">
                    <a:schemeClr val="dk1">
                      <a:alpha val="40000"/>
                    </a:schemeClr>
                  </a:outerShdw>
                </a:effectLst>
                <a:latin typeface="Quicksand" pitchFamily="2" charset="0"/>
              </a:rPr>
              <a:t>Videos</a:t>
            </a:r>
          </a:p>
        </p:txBody>
      </p:sp>
      <p:sp>
        <p:nvSpPr>
          <p:cNvPr id="5" name="Rectangle 4">
            <a:extLst>
              <a:ext uri="{FF2B5EF4-FFF2-40B4-BE49-F238E27FC236}">
                <a16:creationId xmlns:a16="http://schemas.microsoft.com/office/drawing/2014/main" id="{5A1A1638-F647-7442-89E7-3C62E1052B13}"/>
              </a:ext>
            </a:extLst>
          </p:cNvPr>
          <p:cNvSpPr/>
          <p:nvPr/>
        </p:nvSpPr>
        <p:spPr>
          <a:xfrm>
            <a:off x="1523791" y="3442580"/>
            <a:ext cx="3640741" cy="584775"/>
          </a:xfrm>
          <a:prstGeom prst="rect">
            <a:avLst/>
          </a:prstGeom>
          <a:noFill/>
        </p:spPr>
        <p:txBody>
          <a:bodyPr wrap="none" lIns="91440" tIns="45720" rIns="91440" bIns="45720">
            <a:spAutoFit/>
          </a:bodyPr>
          <a:lstStyle/>
          <a:p>
            <a:pPr algn="ctr"/>
            <a:r>
              <a:rPr lang="en-US" sz="3200" b="1" cap="none" spc="0" dirty="0">
                <a:ln w="0"/>
                <a:solidFill>
                  <a:srgbClr val="7030A0"/>
                </a:solidFill>
                <a:effectLst>
                  <a:outerShdw blurRad="38100" dist="19050" dir="2700000" algn="tl" rotWithShape="0">
                    <a:schemeClr val="dk1">
                      <a:alpha val="40000"/>
                    </a:schemeClr>
                  </a:outerShdw>
                </a:effectLst>
                <a:latin typeface="Quicksand" pitchFamily="2" charset="0"/>
              </a:rPr>
              <a:t>Articles/Weblinks</a:t>
            </a:r>
          </a:p>
        </p:txBody>
      </p:sp>
      <p:sp>
        <p:nvSpPr>
          <p:cNvPr id="9" name="TextBox 8">
            <a:extLst>
              <a:ext uri="{FF2B5EF4-FFF2-40B4-BE49-F238E27FC236}">
                <a16:creationId xmlns:a16="http://schemas.microsoft.com/office/drawing/2014/main" id="{F72923A4-343B-504D-A772-ED80EEA1DE74}"/>
              </a:ext>
            </a:extLst>
          </p:cNvPr>
          <p:cNvSpPr txBox="1"/>
          <p:nvPr/>
        </p:nvSpPr>
        <p:spPr>
          <a:xfrm>
            <a:off x="1920240" y="1555088"/>
            <a:ext cx="9235440" cy="1815882"/>
          </a:xfrm>
          <a:prstGeom prst="rect">
            <a:avLst/>
          </a:prstGeom>
          <a:noFill/>
        </p:spPr>
        <p:txBody>
          <a:bodyPr wrap="square" rtlCol="0">
            <a:spAutoFit/>
          </a:bodyPr>
          <a:lstStyle/>
          <a:p>
            <a:r>
              <a:rPr lang="en-US" sz="2800" dirty="0">
                <a:latin typeface="Quicksand" pitchFamily="2" charset="0"/>
                <a:hlinkClick r:id="rId3"/>
              </a:rPr>
              <a:t>Water Changes Everything- </a:t>
            </a:r>
            <a:r>
              <a:rPr lang="en-US" sz="2800" dirty="0" err="1">
                <a:latin typeface="Quicksand" pitchFamily="2" charset="0"/>
              </a:rPr>
              <a:t>Charitywater</a:t>
            </a:r>
            <a:endParaRPr lang="en-US" sz="2800" dirty="0">
              <a:latin typeface="Quicksand" pitchFamily="2" charset="0"/>
            </a:endParaRPr>
          </a:p>
          <a:p>
            <a:r>
              <a:rPr lang="en-US" sz="2800" dirty="0">
                <a:latin typeface="Quicksand" pitchFamily="2" charset="0"/>
                <a:hlinkClick r:id="rId4"/>
              </a:rPr>
              <a:t>The Singapore Water Story- </a:t>
            </a:r>
            <a:r>
              <a:rPr lang="en-US" sz="2800" dirty="0" err="1">
                <a:latin typeface="Quicksand" pitchFamily="2" charset="0"/>
              </a:rPr>
              <a:t>SGPub</a:t>
            </a:r>
            <a:endParaRPr lang="en-US" sz="2800" dirty="0">
              <a:latin typeface="Quicksand" pitchFamily="2" charset="0"/>
            </a:endParaRPr>
          </a:p>
          <a:p>
            <a:r>
              <a:rPr lang="en-US" sz="2800" dirty="0">
                <a:latin typeface="Quicksand" pitchFamily="2" charset="0"/>
                <a:hlinkClick r:id="rId5"/>
              </a:rPr>
              <a:t>Terracing in </a:t>
            </a:r>
            <a:r>
              <a:rPr lang="en-US" sz="2800" dirty="0" err="1">
                <a:latin typeface="Quicksand" pitchFamily="2" charset="0"/>
                <a:hlinkClick r:id="rId5"/>
              </a:rPr>
              <a:t>Konso</a:t>
            </a:r>
            <a:r>
              <a:rPr lang="en-US" sz="2800" dirty="0">
                <a:latin typeface="Quicksand" pitchFamily="2" charset="0"/>
                <a:hlinkClick r:id="rId5"/>
              </a:rPr>
              <a:t>- </a:t>
            </a:r>
            <a:r>
              <a:rPr lang="en-US" sz="2800" dirty="0" err="1">
                <a:latin typeface="Quicksand" pitchFamily="2" charset="0"/>
              </a:rPr>
              <a:t>konsoculturalcenter</a:t>
            </a:r>
            <a:endParaRPr lang="en-US" sz="2800" dirty="0">
              <a:latin typeface="Quicksand" pitchFamily="2" charset="0"/>
            </a:endParaRPr>
          </a:p>
          <a:p>
            <a:r>
              <a:rPr lang="en-US" sz="2800" dirty="0">
                <a:latin typeface="Quicksand" pitchFamily="2" charset="0"/>
                <a:hlinkClick r:id="rId6"/>
              </a:rPr>
              <a:t>Water Scarcity Map- </a:t>
            </a:r>
            <a:r>
              <a:rPr lang="en-US" sz="2800" dirty="0">
                <a:latin typeface="Quicksand" pitchFamily="2" charset="0"/>
              </a:rPr>
              <a:t>Tech Insider</a:t>
            </a:r>
          </a:p>
        </p:txBody>
      </p:sp>
      <p:sp>
        <p:nvSpPr>
          <p:cNvPr id="10" name="TextBox 9">
            <a:extLst>
              <a:ext uri="{FF2B5EF4-FFF2-40B4-BE49-F238E27FC236}">
                <a16:creationId xmlns:a16="http://schemas.microsoft.com/office/drawing/2014/main" id="{27FAD9B8-0AB2-D848-86C5-B9F4A842A987}"/>
              </a:ext>
            </a:extLst>
          </p:cNvPr>
          <p:cNvSpPr txBox="1"/>
          <p:nvPr/>
        </p:nvSpPr>
        <p:spPr>
          <a:xfrm>
            <a:off x="1920240" y="4027355"/>
            <a:ext cx="9235440" cy="954107"/>
          </a:xfrm>
          <a:prstGeom prst="rect">
            <a:avLst/>
          </a:prstGeom>
          <a:noFill/>
        </p:spPr>
        <p:txBody>
          <a:bodyPr wrap="square" rtlCol="0">
            <a:spAutoFit/>
          </a:bodyPr>
          <a:lstStyle/>
          <a:p>
            <a:r>
              <a:rPr lang="en-US" sz="2800" dirty="0">
                <a:latin typeface="Quicksand" pitchFamily="2" charset="0"/>
                <a:hlinkClick r:id="rId7"/>
              </a:rPr>
              <a:t>Impacts of Water Shortage on Children- </a:t>
            </a:r>
            <a:r>
              <a:rPr lang="en-US" sz="2800" dirty="0">
                <a:latin typeface="Quicksand" pitchFamily="2" charset="0"/>
              </a:rPr>
              <a:t> water.org</a:t>
            </a:r>
          </a:p>
          <a:p>
            <a:r>
              <a:rPr lang="en-US" sz="2800" dirty="0">
                <a:latin typeface="Quicksand" pitchFamily="2" charset="0"/>
                <a:hlinkClick r:id="rId8"/>
              </a:rPr>
              <a:t>World Water Crisis Explained- </a:t>
            </a:r>
            <a:r>
              <a:rPr lang="en-US" sz="2800" dirty="0">
                <a:latin typeface="Quicksand" pitchFamily="2" charset="0"/>
              </a:rPr>
              <a:t>National Geographic</a:t>
            </a:r>
          </a:p>
        </p:txBody>
      </p:sp>
    </p:spTree>
    <p:extLst>
      <p:ext uri="{BB962C8B-B14F-4D97-AF65-F5344CB8AC3E}">
        <p14:creationId xmlns:p14="http://schemas.microsoft.com/office/powerpoint/2010/main" val="541434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6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4043BA-9647-40E0-BB45-1BBD1DB711F6}"/>
              </a:ext>
            </a:extLst>
          </p:cNvPr>
          <p:cNvSpPr/>
          <p:nvPr/>
        </p:nvSpPr>
        <p:spPr>
          <a:xfrm>
            <a:off x="-17770" y="0"/>
            <a:ext cx="5610495" cy="923330"/>
          </a:xfrm>
          <a:prstGeom prst="rect">
            <a:avLst/>
          </a:prstGeom>
          <a:noFill/>
        </p:spPr>
        <p:txBody>
          <a:bodyPr wrap="square" lIns="91440" tIns="45720" rIns="91440" bIns="45720">
            <a:spAutoFit/>
          </a:bodyPr>
          <a:lstStyle/>
          <a:p>
            <a:pPr algn="ctr"/>
            <a:r>
              <a:rPr lang="en-US" sz="5400" b="1" cap="none" spc="0" dirty="0">
                <a:ln w="0"/>
                <a:solidFill>
                  <a:srgbClr val="7030A0"/>
                </a:solidFill>
                <a:effectLst>
                  <a:outerShdw blurRad="38100" dist="19050" dir="2700000" algn="tl" rotWithShape="0">
                    <a:schemeClr val="dk1">
                      <a:alpha val="40000"/>
                    </a:schemeClr>
                  </a:outerShdw>
                </a:effectLst>
                <a:latin typeface="Quicksand" pitchFamily="2" charset="0"/>
              </a:rPr>
              <a:t>Bonus Materials</a:t>
            </a:r>
          </a:p>
        </p:txBody>
      </p:sp>
      <p:sp>
        <p:nvSpPr>
          <p:cNvPr id="4" name="TextBox 3">
            <a:extLst>
              <a:ext uri="{FF2B5EF4-FFF2-40B4-BE49-F238E27FC236}">
                <a16:creationId xmlns:a16="http://schemas.microsoft.com/office/drawing/2014/main" id="{67EF4A00-C54D-4C26-B93A-8958892F6D48}"/>
              </a:ext>
            </a:extLst>
          </p:cNvPr>
          <p:cNvSpPr txBox="1"/>
          <p:nvPr/>
        </p:nvSpPr>
        <p:spPr>
          <a:xfrm>
            <a:off x="55690" y="976640"/>
            <a:ext cx="12136310" cy="5842497"/>
          </a:xfrm>
          <a:prstGeom prst="rect">
            <a:avLst/>
          </a:prstGeom>
          <a:noFill/>
        </p:spPr>
        <p:txBody>
          <a:bodyPr wrap="square" rtlCol="0">
            <a:spAutoFit/>
          </a:bodyPr>
          <a:lstStyle/>
          <a:p>
            <a:pPr>
              <a:lnSpc>
                <a:spcPct val="150000"/>
              </a:lnSpc>
            </a:pPr>
            <a:r>
              <a:rPr lang="en-MY" sz="2800" dirty="0">
                <a:latin typeface="Quicksand" pitchFamily="2" charset="0"/>
                <a:hlinkClick r:id="rId3"/>
              </a:rPr>
              <a:t>DIAGNOSTIC QUIZ TO CHECK UNDERSTANDING </a:t>
            </a:r>
            <a:r>
              <a:rPr lang="en-MY" sz="2800" dirty="0">
                <a:latin typeface="Quicksand" pitchFamily="2" charset="0"/>
              </a:rPr>
              <a:t>(GOOGLE FORM)</a:t>
            </a:r>
          </a:p>
          <a:p>
            <a:pPr>
              <a:lnSpc>
                <a:spcPct val="150000"/>
              </a:lnSpc>
            </a:pPr>
            <a:endParaRPr lang="en-MY" sz="2800" dirty="0">
              <a:latin typeface="Quicksand" pitchFamily="2" charset="0"/>
            </a:endParaRPr>
          </a:p>
          <a:p>
            <a:pPr>
              <a:lnSpc>
                <a:spcPct val="150000"/>
              </a:lnSpc>
            </a:pPr>
            <a:r>
              <a:rPr lang="en-MY" sz="2800" dirty="0">
                <a:latin typeface="Quicksand" pitchFamily="2" charset="0"/>
                <a:hlinkClick r:id="rId4"/>
              </a:rPr>
              <a:t>KEYWORDS QUIZ (QUIZLET) </a:t>
            </a:r>
            <a:r>
              <a:rPr lang="en-MY" sz="2800" dirty="0">
                <a:latin typeface="Quicksand" pitchFamily="2" charset="0"/>
              </a:rPr>
              <a:t>(</a:t>
            </a:r>
            <a:r>
              <a:rPr lang="en-MY" sz="2800" b="1" dirty="0">
                <a:latin typeface="Quicksand" pitchFamily="2" charset="0"/>
              </a:rPr>
              <a:t>PASSWORD: </a:t>
            </a:r>
            <a:r>
              <a:rPr lang="en-MY" sz="2800" dirty="0">
                <a:latin typeface="Quicksand" pitchFamily="2" charset="0"/>
              </a:rPr>
              <a:t>develop555)</a:t>
            </a:r>
          </a:p>
          <a:p>
            <a:pPr>
              <a:lnSpc>
                <a:spcPct val="150000"/>
              </a:lnSpc>
            </a:pPr>
            <a:endParaRPr lang="en-MY" sz="2800" dirty="0">
              <a:latin typeface="Quicksand" pitchFamily="2" charset="0"/>
            </a:endParaRPr>
          </a:p>
          <a:p>
            <a:pPr>
              <a:lnSpc>
                <a:spcPct val="150000"/>
              </a:lnSpc>
            </a:pPr>
            <a:r>
              <a:rPr lang="en-MY" sz="2800" dirty="0">
                <a:latin typeface="Quicksand" pitchFamily="2" charset="0"/>
                <a:hlinkClick r:id="rId5"/>
              </a:rPr>
              <a:t>INTERACTIVE QUIZ </a:t>
            </a:r>
            <a:r>
              <a:rPr lang="en-MY" sz="2800" dirty="0">
                <a:latin typeface="Quicksand" pitchFamily="2" charset="0"/>
              </a:rPr>
              <a:t>(QUIZIZZ)</a:t>
            </a:r>
          </a:p>
          <a:p>
            <a:pPr>
              <a:lnSpc>
                <a:spcPct val="150000"/>
              </a:lnSpc>
            </a:pPr>
            <a:endParaRPr lang="en-MY" sz="2800" b="1" dirty="0">
              <a:latin typeface="Quicksand" pitchFamily="2" charset="0"/>
            </a:endParaRPr>
          </a:p>
          <a:p>
            <a:pPr>
              <a:lnSpc>
                <a:spcPct val="150000"/>
              </a:lnSpc>
            </a:pPr>
            <a:r>
              <a:rPr lang="en-MY" sz="2800" b="1" dirty="0">
                <a:latin typeface="Quicksand" pitchFamily="2" charset="0"/>
              </a:rPr>
              <a:t>REMOTE READY RESOURCES- </a:t>
            </a:r>
            <a:r>
              <a:rPr lang="en-MY" sz="2800" dirty="0">
                <a:latin typeface="Quicksand" pitchFamily="2" charset="0"/>
                <a:hlinkClick r:id="rId6"/>
              </a:rPr>
              <a:t>GOOGLE SLIDES</a:t>
            </a:r>
            <a:r>
              <a:rPr lang="en-MY" sz="2800" dirty="0">
                <a:latin typeface="Quicksand" pitchFamily="2" charset="0"/>
              </a:rPr>
              <a:t>		</a:t>
            </a:r>
            <a:r>
              <a:rPr lang="en-MY" sz="2800" dirty="0">
                <a:latin typeface="Quicksand" pitchFamily="2" charset="0"/>
                <a:hlinkClick r:id="rId7"/>
              </a:rPr>
              <a:t>GOOGLE DOC</a:t>
            </a:r>
            <a:endParaRPr lang="en-MY" sz="2800" dirty="0">
              <a:latin typeface="Quicksand" pitchFamily="2" charset="0"/>
            </a:endParaRPr>
          </a:p>
          <a:p>
            <a:pPr>
              <a:lnSpc>
                <a:spcPct val="150000"/>
              </a:lnSpc>
            </a:pPr>
            <a:endParaRPr lang="en-MY" sz="2800" dirty="0">
              <a:latin typeface="Quicksand" pitchFamily="2" charset="0"/>
            </a:endParaRPr>
          </a:p>
          <a:p>
            <a:pPr>
              <a:lnSpc>
                <a:spcPct val="150000"/>
              </a:lnSpc>
            </a:pPr>
            <a:r>
              <a:rPr lang="en-MY" sz="2800" dirty="0">
                <a:latin typeface="Quicksand" pitchFamily="2" charset="0"/>
              </a:rPr>
              <a:t>LEARNING (KNOWLEDGE) ORGANISER- NEXT SLIDE</a:t>
            </a:r>
          </a:p>
        </p:txBody>
      </p:sp>
    </p:spTree>
    <p:extLst>
      <p:ext uri="{BB962C8B-B14F-4D97-AF65-F5344CB8AC3E}">
        <p14:creationId xmlns:p14="http://schemas.microsoft.com/office/powerpoint/2010/main" val="2358453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9F3F0-49BA-4310-B64B-B7751CEE6AC8}"/>
              </a:ext>
            </a:extLst>
          </p:cNvPr>
          <p:cNvPicPr>
            <a:picLocks noChangeAspect="1"/>
          </p:cNvPicPr>
          <p:nvPr/>
        </p:nvPicPr>
        <p:blipFill>
          <a:blip r:embed="rId2"/>
          <a:stretch>
            <a:fillRect/>
          </a:stretch>
        </p:blipFill>
        <p:spPr>
          <a:xfrm>
            <a:off x="16668" y="0"/>
            <a:ext cx="12158663" cy="6858000"/>
          </a:xfrm>
          <a:prstGeom prst="rect">
            <a:avLst/>
          </a:prstGeom>
        </p:spPr>
      </p:pic>
    </p:spTree>
    <p:extLst>
      <p:ext uri="{BB962C8B-B14F-4D97-AF65-F5344CB8AC3E}">
        <p14:creationId xmlns:p14="http://schemas.microsoft.com/office/powerpoint/2010/main" val="306842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pic>
        <p:nvPicPr>
          <p:cNvPr id="3" name="Picture 2" descr="A picture containing application&#10;&#10;Description automatically generated">
            <a:extLst>
              <a:ext uri="{FF2B5EF4-FFF2-40B4-BE49-F238E27FC236}">
                <a16:creationId xmlns:a16="http://schemas.microsoft.com/office/drawing/2014/main" id="{50BECD1A-F8D1-4DC6-A822-447814958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 y="0"/>
            <a:ext cx="5828997" cy="3048000"/>
          </a:xfrm>
          <a:prstGeom prst="rect">
            <a:avLst/>
          </a:prstGeom>
        </p:spPr>
      </p:pic>
      <p:pic>
        <p:nvPicPr>
          <p:cNvPr id="9" name="Picture 8" descr="A picture containing application&#10;&#10;Description automatically generated">
            <a:extLst>
              <a:ext uri="{FF2B5EF4-FFF2-40B4-BE49-F238E27FC236}">
                <a16:creationId xmlns:a16="http://schemas.microsoft.com/office/drawing/2014/main" id="{49C8FF6A-C07E-40EB-BB2C-BBB829A14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788" y="0"/>
            <a:ext cx="5828997" cy="3048000"/>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185E72C1-65CB-4C11-BBFB-484745754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 y="3796749"/>
            <a:ext cx="5828997" cy="3048000"/>
          </a:xfrm>
          <a:prstGeom prst="rect">
            <a:avLst/>
          </a:prstGeom>
        </p:spPr>
      </p:pic>
      <p:pic>
        <p:nvPicPr>
          <p:cNvPr id="13" name="Picture 12" descr="A picture containing application&#10;&#10;Description automatically generated">
            <a:extLst>
              <a:ext uri="{FF2B5EF4-FFF2-40B4-BE49-F238E27FC236}">
                <a16:creationId xmlns:a16="http://schemas.microsoft.com/office/drawing/2014/main" id="{8AB142B8-E7DF-4232-A24B-BFEE3EFC7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538" y="3796749"/>
            <a:ext cx="5828997" cy="3048000"/>
          </a:xfrm>
          <a:prstGeom prst="rect">
            <a:avLst/>
          </a:prstGeom>
        </p:spPr>
      </p:pic>
    </p:spTree>
    <p:extLst>
      <p:ext uri="{BB962C8B-B14F-4D97-AF65-F5344CB8AC3E}">
        <p14:creationId xmlns:p14="http://schemas.microsoft.com/office/powerpoint/2010/main" val="2735149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5000"/>
          </a:schemeClr>
        </a:solidFill>
        <a:effectLst/>
      </p:bgPr>
    </p:bg>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2FC2C0E5-968E-4327-80E8-3A02CD64900F}"/>
              </a:ext>
            </a:extLst>
          </p:cNvPr>
          <p:cNvSpPr/>
          <p:nvPr/>
        </p:nvSpPr>
        <p:spPr>
          <a:xfrm>
            <a:off x="0" y="-154867"/>
            <a:ext cx="2937022" cy="923330"/>
          </a:xfrm>
          <a:prstGeom prst="rect">
            <a:avLst/>
          </a:prstGeom>
          <a:noFill/>
        </p:spPr>
        <p:txBody>
          <a:bodyPr wrap="none" lIns="91440" tIns="45720" rIns="91440" bIns="45720">
            <a:spAutoFit/>
          </a:bodyPr>
          <a:lstStyle/>
          <a:p>
            <a:pPr algn="ctr"/>
            <a:r>
              <a:rPr lang="en-US" sz="5400" b="1" cap="none" spc="0" dirty="0">
                <a:ln w="0"/>
                <a:solidFill>
                  <a:srgbClr val="7030A0"/>
                </a:solidFill>
                <a:effectLst>
                  <a:outerShdw blurRad="38100" dist="19050" dir="2700000" algn="tl" rotWithShape="0">
                    <a:schemeClr val="dk1">
                      <a:alpha val="40000"/>
                    </a:schemeClr>
                  </a:outerShdw>
                </a:effectLst>
                <a:latin typeface="Quicksand" pitchFamily="2" charset="0"/>
              </a:rPr>
              <a:t>Activate</a:t>
            </a:r>
          </a:p>
        </p:txBody>
      </p:sp>
      <p:sp>
        <p:nvSpPr>
          <p:cNvPr id="121" name="TextBox 120">
            <a:extLst>
              <a:ext uri="{FF2B5EF4-FFF2-40B4-BE49-F238E27FC236}">
                <a16:creationId xmlns:a16="http://schemas.microsoft.com/office/drawing/2014/main" id="{746F8535-C737-48BE-93B0-D280B0D239B1}"/>
              </a:ext>
            </a:extLst>
          </p:cNvPr>
          <p:cNvSpPr txBox="1"/>
          <p:nvPr/>
        </p:nvSpPr>
        <p:spPr>
          <a:xfrm>
            <a:off x="2958789" y="78208"/>
            <a:ext cx="9309335" cy="584775"/>
          </a:xfrm>
          <a:prstGeom prst="rect">
            <a:avLst/>
          </a:prstGeom>
          <a:noFill/>
        </p:spPr>
        <p:txBody>
          <a:bodyPr wrap="square" rtlCol="0">
            <a:spAutoFit/>
          </a:bodyPr>
          <a:lstStyle/>
          <a:p>
            <a:r>
              <a:rPr lang="en-US" sz="1600" dirty="0">
                <a:solidFill>
                  <a:srgbClr val="7030A0"/>
                </a:solidFill>
                <a:latin typeface="Quicksand" pitchFamily="2" charset="0"/>
              </a:rPr>
              <a:t>Complete the graph to show the distribution of surface water. Remember to complete the key. </a:t>
            </a:r>
          </a:p>
          <a:p>
            <a:r>
              <a:rPr lang="en-US" sz="1600" b="1" i="1" dirty="0">
                <a:solidFill>
                  <a:srgbClr val="7030A0"/>
                </a:solidFill>
                <a:latin typeface="Quicksand" pitchFamily="2" charset="0"/>
              </a:rPr>
              <a:t>EXTENSION: </a:t>
            </a:r>
            <a:r>
              <a:rPr lang="en-US" sz="1600" i="1" dirty="0">
                <a:solidFill>
                  <a:srgbClr val="7030A0"/>
                </a:solidFill>
                <a:latin typeface="Quicksand" pitchFamily="2" charset="0"/>
              </a:rPr>
              <a:t>why is it becoming increasingly difficult to provide water for the world’s population?</a:t>
            </a:r>
          </a:p>
        </p:txBody>
      </p:sp>
      <p:pic>
        <p:nvPicPr>
          <p:cNvPr id="5" name="Picture 4" descr="A picture containing diagram&#10;&#10;Description automatically generated">
            <a:extLst>
              <a:ext uri="{FF2B5EF4-FFF2-40B4-BE49-F238E27FC236}">
                <a16:creationId xmlns:a16="http://schemas.microsoft.com/office/drawing/2014/main" id="{763C2C1E-2737-4B8F-891D-7771B4D3A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5" y="768463"/>
            <a:ext cx="11946347" cy="6089537"/>
          </a:xfrm>
          <a:prstGeom prst="rect">
            <a:avLst/>
          </a:prstGeom>
        </p:spPr>
      </p:pic>
      <p:cxnSp>
        <p:nvCxnSpPr>
          <p:cNvPr id="7" name="Straight Arrow Connector 6">
            <a:extLst>
              <a:ext uri="{FF2B5EF4-FFF2-40B4-BE49-F238E27FC236}">
                <a16:creationId xmlns:a16="http://schemas.microsoft.com/office/drawing/2014/main" id="{3DB47C61-7558-4BE1-B6DB-2E299CB2C282}"/>
              </a:ext>
            </a:extLst>
          </p:cNvPr>
          <p:cNvCxnSpPr/>
          <p:nvPr/>
        </p:nvCxnSpPr>
        <p:spPr>
          <a:xfrm flipV="1">
            <a:off x="3668233" y="6177516"/>
            <a:ext cx="1850065" cy="29771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DF6DF36-F4AA-4000-846D-666F0CB8B86D}"/>
              </a:ext>
            </a:extLst>
          </p:cNvPr>
          <p:cNvCxnSpPr>
            <a:cxnSpLocks/>
          </p:cNvCxnSpPr>
          <p:nvPr/>
        </p:nvCxnSpPr>
        <p:spPr>
          <a:xfrm flipV="1">
            <a:off x="8250869" y="5954233"/>
            <a:ext cx="1499187" cy="6698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105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5000"/>
          </a:schemeClr>
        </a:solidFill>
        <a:effectLst/>
      </p:bgPr>
    </p:bg>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2FC2C0E5-968E-4327-80E8-3A02CD64900F}"/>
              </a:ext>
            </a:extLst>
          </p:cNvPr>
          <p:cNvSpPr/>
          <p:nvPr/>
        </p:nvSpPr>
        <p:spPr>
          <a:xfrm>
            <a:off x="0" y="-154867"/>
            <a:ext cx="2937022" cy="923330"/>
          </a:xfrm>
          <a:prstGeom prst="rect">
            <a:avLst/>
          </a:prstGeom>
          <a:noFill/>
        </p:spPr>
        <p:txBody>
          <a:bodyPr wrap="none" lIns="91440" tIns="45720" rIns="91440" bIns="45720">
            <a:spAutoFit/>
          </a:bodyPr>
          <a:lstStyle/>
          <a:p>
            <a:pPr algn="ctr"/>
            <a:r>
              <a:rPr lang="en-US" sz="5400" b="1" cap="none" spc="0" dirty="0">
                <a:ln w="0"/>
                <a:solidFill>
                  <a:srgbClr val="7030A0"/>
                </a:solidFill>
                <a:effectLst>
                  <a:outerShdw blurRad="38100" dist="19050" dir="2700000" algn="tl" rotWithShape="0">
                    <a:schemeClr val="dk1">
                      <a:alpha val="40000"/>
                    </a:schemeClr>
                  </a:outerShdw>
                </a:effectLst>
                <a:latin typeface="Quicksand" pitchFamily="2" charset="0"/>
              </a:rPr>
              <a:t>Activate</a:t>
            </a:r>
          </a:p>
        </p:txBody>
      </p:sp>
      <p:sp>
        <p:nvSpPr>
          <p:cNvPr id="121" name="TextBox 120">
            <a:extLst>
              <a:ext uri="{FF2B5EF4-FFF2-40B4-BE49-F238E27FC236}">
                <a16:creationId xmlns:a16="http://schemas.microsoft.com/office/drawing/2014/main" id="{746F8535-C737-48BE-93B0-D280B0D239B1}"/>
              </a:ext>
            </a:extLst>
          </p:cNvPr>
          <p:cNvSpPr txBox="1"/>
          <p:nvPr/>
        </p:nvSpPr>
        <p:spPr>
          <a:xfrm>
            <a:off x="2958789" y="78208"/>
            <a:ext cx="9309335" cy="584775"/>
          </a:xfrm>
          <a:prstGeom prst="rect">
            <a:avLst/>
          </a:prstGeom>
          <a:noFill/>
        </p:spPr>
        <p:txBody>
          <a:bodyPr wrap="square" rtlCol="0">
            <a:spAutoFit/>
          </a:bodyPr>
          <a:lstStyle/>
          <a:p>
            <a:r>
              <a:rPr lang="en-US" sz="1600" dirty="0">
                <a:solidFill>
                  <a:srgbClr val="7030A0"/>
                </a:solidFill>
                <a:latin typeface="Quicksand" pitchFamily="2" charset="0"/>
              </a:rPr>
              <a:t>Complete the graph to show the distribution of surface water. Remember to complete the key. </a:t>
            </a:r>
          </a:p>
          <a:p>
            <a:r>
              <a:rPr lang="en-US" sz="1600" b="1" i="1" dirty="0">
                <a:solidFill>
                  <a:srgbClr val="7030A0"/>
                </a:solidFill>
                <a:latin typeface="Quicksand" pitchFamily="2" charset="0"/>
              </a:rPr>
              <a:t>EXTENSION: </a:t>
            </a:r>
            <a:r>
              <a:rPr lang="en-US" sz="1600" i="1" dirty="0">
                <a:solidFill>
                  <a:srgbClr val="7030A0"/>
                </a:solidFill>
                <a:latin typeface="Quicksand" pitchFamily="2" charset="0"/>
              </a:rPr>
              <a:t>why is it becoming increasingly difficult to provide water for the world’s population?</a:t>
            </a:r>
          </a:p>
        </p:txBody>
      </p:sp>
      <p:pic>
        <p:nvPicPr>
          <p:cNvPr id="5" name="Picture 4">
            <a:extLst>
              <a:ext uri="{FF2B5EF4-FFF2-40B4-BE49-F238E27FC236}">
                <a16:creationId xmlns:a16="http://schemas.microsoft.com/office/drawing/2014/main" id="{763C2C1E-2737-4B8F-891D-7771B4D3A5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24" y="816055"/>
            <a:ext cx="11738878" cy="5994353"/>
          </a:xfrm>
          <a:prstGeom prst="rect">
            <a:avLst/>
          </a:prstGeom>
        </p:spPr>
      </p:pic>
      <p:cxnSp>
        <p:nvCxnSpPr>
          <p:cNvPr id="7" name="Straight Arrow Connector 6">
            <a:extLst>
              <a:ext uri="{FF2B5EF4-FFF2-40B4-BE49-F238E27FC236}">
                <a16:creationId xmlns:a16="http://schemas.microsoft.com/office/drawing/2014/main" id="{3DB47C61-7558-4BE1-B6DB-2E299CB2C282}"/>
              </a:ext>
            </a:extLst>
          </p:cNvPr>
          <p:cNvCxnSpPr/>
          <p:nvPr/>
        </p:nvCxnSpPr>
        <p:spPr>
          <a:xfrm flipV="1">
            <a:off x="3668233" y="6177516"/>
            <a:ext cx="1850065" cy="29771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DF6DF36-F4AA-4000-846D-666F0CB8B86D}"/>
              </a:ext>
            </a:extLst>
          </p:cNvPr>
          <p:cNvCxnSpPr>
            <a:cxnSpLocks/>
          </p:cNvCxnSpPr>
          <p:nvPr/>
        </p:nvCxnSpPr>
        <p:spPr>
          <a:xfrm flipV="1">
            <a:off x="8250869" y="5954233"/>
            <a:ext cx="1499187" cy="6698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200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3FEA1D-FBAF-4A94-B82B-CD466F4E45AD}"/>
              </a:ext>
            </a:extLst>
          </p:cNvPr>
          <p:cNvSpPr txBox="1"/>
          <p:nvPr/>
        </p:nvSpPr>
        <p:spPr>
          <a:xfrm>
            <a:off x="3056876" y="0"/>
            <a:ext cx="5608320" cy="461665"/>
          </a:xfrm>
          <a:prstGeom prst="rect">
            <a:avLst/>
          </a:prstGeom>
          <a:noFill/>
        </p:spPr>
        <p:txBody>
          <a:bodyPr wrap="square" rtlCol="0">
            <a:spAutoFit/>
          </a:bodyPr>
          <a:lstStyle/>
          <a:p>
            <a:pPr algn="ctr"/>
            <a:r>
              <a:rPr lang="en-MY" sz="2400" b="1" u="sng" dirty="0">
                <a:latin typeface="Quicksand" pitchFamily="2" charset="0"/>
              </a:rPr>
              <a:t>Why is Water Important?</a:t>
            </a:r>
          </a:p>
        </p:txBody>
      </p:sp>
      <p:sp>
        <p:nvSpPr>
          <p:cNvPr id="3" name="TextBox 2">
            <a:extLst>
              <a:ext uri="{FF2B5EF4-FFF2-40B4-BE49-F238E27FC236}">
                <a16:creationId xmlns:a16="http://schemas.microsoft.com/office/drawing/2014/main" id="{8519E862-5350-4D62-A5A3-CABFB2D645DD}"/>
              </a:ext>
            </a:extLst>
          </p:cNvPr>
          <p:cNvSpPr txBox="1"/>
          <p:nvPr/>
        </p:nvSpPr>
        <p:spPr>
          <a:xfrm>
            <a:off x="655546" y="540749"/>
            <a:ext cx="2812868" cy="307777"/>
          </a:xfrm>
          <a:prstGeom prst="rect">
            <a:avLst/>
          </a:prstGeom>
          <a:noFill/>
        </p:spPr>
        <p:txBody>
          <a:bodyPr wrap="square" rtlCol="0">
            <a:spAutoFit/>
          </a:bodyPr>
          <a:lstStyle/>
          <a:p>
            <a:pPr algn="ctr"/>
            <a:r>
              <a:rPr lang="en-MY" sz="1400" b="1" dirty="0">
                <a:solidFill>
                  <a:srgbClr val="7030A0"/>
                </a:solidFill>
                <a:latin typeface="Quicksand" pitchFamily="2" charset="0"/>
              </a:rPr>
              <a:t>Waterhole in Namibia</a:t>
            </a:r>
          </a:p>
        </p:txBody>
      </p:sp>
      <p:sp>
        <p:nvSpPr>
          <p:cNvPr id="6" name="TextBox 5">
            <a:extLst>
              <a:ext uri="{FF2B5EF4-FFF2-40B4-BE49-F238E27FC236}">
                <a16:creationId xmlns:a16="http://schemas.microsoft.com/office/drawing/2014/main" id="{21EA6A0E-B8A9-410F-9E5D-B43E69774E51}"/>
              </a:ext>
            </a:extLst>
          </p:cNvPr>
          <p:cNvSpPr txBox="1"/>
          <p:nvPr/>
        </p:nvSpPr>
        <p:spPr>
          <a:xfrm>
            <a:off x="4767802" y="540749"/>
            <a:ext cx="2812868" cy="307777"/>
          </a:xfrm>
          <a:prstGeom prst="rect">
            <a:avLst/>
          </a:prstGeom>
          <a:noFill/>
        </p:spPr>
        <p:txBody>
          <a:bodyPr wrap="square" rtlCol="0">
            <a:spAutoFit/>
          </a:bodyPr>
          <a:lstStyle/>
          <a:p>
            <a:pPr algn="ctr"/>
            <a:r>
              <a:rPr lang="en-MY" sz="1400" b="1" dirty="0">
                <a:solidFill>
                  <a:srgbClr val="7030A0"/>
                </a:solidFill>
                <a:latin typeface="Quicksand" pitchFamily="2" charset="0"/>
              </a:rPr>
              <a:t>Three Gorges Dam, China</a:t>
            </a:r>
          </a:p>
        </p:txBody>
      </p:sp>
      <p:sp>
        <p:nvSpPr>
          <p:cNvPr id="8" name="TextBox 7">
            <a:extLst>
              <a:ext uri="{FF2B5EF4-FFF2-40B4-BE49-F238E27FC236}">
                <a16:creationId xmlns:a16="http://schemas.microsoft.com/office/drawing/2014/main" id="{4A3BD5E7-59CA-4222-A835-65E422CCC4BC}"/>
              </a:ext>
            </a:extLst>
          </p:cNvPr>
          <p:cNvSpPr txBox="1"/>
          <p:nvPr/>
        </p:nvSpPr>
        <p:spPr>
          <a:xfrm>
            <a:off x="674391" y="6499857"/>
            <a:ext cx="2812868" cy="307777"/>
          </a:xfrm>
          <a:prstGeom prst="rect">
            <a:avLst/>
          </a:prstGeom>
          <a:noFill/>
        </p:spPr>
        <p:txBody>
          <a:bodyPr wrap="square" rtlCol="0">
            <a:spAutoFit/>
          </a:bodyPr>
          <a:lstStyle/>
          <a:p>
            <a:pPr algn="ctr"/>
            <a:r>
              <a:rPr lang="en-MY" sz="1400" b="1" dirty="0">
                <a:solidFill>
                  <a:srgbClr val="7030A0"/>
                </a:solidFill>
                <a:latin typeface="Quicksand" pitchFamily="2" charset="0"/>
              </a:rPr>
              <a:t>Boy drinks from tap in Nepal</a:t>
            </a:r>
          </a:p>
        </p:txBody>
      </p:sp>
      <p:grpSp>
        <p:nvGrpSpPr>
          <p:cNvPr id="5" name="Group 4">
            <a:extLst>
              <a:ext uri="{FF2B5EF4-FFF2-40B4-BE49-F238E27FC236}">
                <a16:creationId xmlns:a16="http://schemas.microsoft.com/office/drawing/2014/main" id="{5FE4F786-24F7-45A9-B38A-F8015F537159}"/>
              </a:ext>
            </a:extLst>
          </p:cNvPr>
          <p:cNvGrpSpPr/>
          <p:nvPr/>
        </p:nvGrpSpPr>
        <p:grpSpPr>
          <a:xfrm>
            <a:off x="114300" y="848526"/>
            <a:ext cx="8038194" cy="5569859"/>
            <a:chOff x="391374" y="1165051"/>
            <a:chExt cx="7734743" cy="4803594"/>
          </a:xfrm>
        </p:grpSpPr>
        <p:pic>
          <p:nvPicPr>
            <p:cNvPr id="1026" name="Picture 2">
              <a:extLst>
                <a:ext uri="{FF2B5EF4-FFF2-40B4-BE49-F238E27FC236}">
                  <a16:creationId xmlns:a16="http://schemas.microsoft.com/office/drawing/2014/main" id="{7351F6D2-3E6A-45AF-9353-0D56C0920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73" y="1165051"/>
              <a:ext cx="3866072" cy="2401797"/>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9C51423-DFAD-4D2C-A48B-2B1A29E5E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045" y="1165051"/>
              <a:ext cx="3866072" cy="2401797"/>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C03E8D0-C877-4FC2-9E1A-59333D2F3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374" y="3566848"/>
              <a:ext cx="3871270" cy="2401797"/>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3DFC663-9727-41A4-B993-DC561B1899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9216" y="3556657"/>
              <a:ext cx="3866072" cy="2411987"/>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2DCF5546-28F0-4F27-9968-55A9B687D864}"/>
              </a:ext>
            </a:extLst>
          </p:cNvPr>
          <p:cNvSpPr txBox="1"/>
          <p:nvPr/>
        </p:nvSpPr>
        <p:spPr>
          <a:xfrm>
            <a:off x="4785818" y="6499856"/>
            <a:ext cx="2812868" cy="307777"/>
          </a:xfrm>
          <a:prstGeom prst="rect">
            <a:avLst/>
          </a:prstGeom>
          <a:noFill/>
        </p:spPr>
        <p:txBody>
          <a:bodyPr wrap="square" rtlCol="0">
            <a:spAutoFit/>
          </a:bodyPr>
          <a:lstStyle/>
          <a:p>
            <a:pPr algn="ctr"/>
            <a:r>
              <a:rPr lang="en-MY" sz="1400" b="1" dirty="0">
                <a:solidFill>
                  <a:srgbClr val="7030A0"/>
                </a:solidFill>
                <a:latin typeface="Quicksand" pitchFamily="2" charset="0"/>
              </a:rPr>
              <a:t>Public Toilet</a:t>
            </a:r>
          </a:p>
        </p:txBody>
      </p:sp>
      <p:sp>
        <p:nvSpPr>
          <p:cNvPr id="4" name="TextBox 3">
            <a:extLst>
              <a:ext uri="{FF2B5EF4-FFF2-40B4-BE49-F238E27FC236}">
                <a16:creationId xmlns:a16="http://schemas.microsoft.com/office/drawing/2014/main" id="{38DA4CDD-4309-4CAC-8487-BB61C714B7A5}"/>
              </a:ext>
            </a:extLst>
          </p:cNvPr>
          <p:cNvSpPr txBox="1"/>
          <p:nvPr/>
        </p:nvSpPr>
        <p:spPr>
          <a:xfrm>
            <a:off x="8276456" y="743018"/>
            <a:ext cx="3892062" cy="6109365"/>
          </a:xfrm>
          <a:prstGeom prst="rect">
            <a:avLst/>
          </a:prstGeom>
          <a:noFill/>
        </p:spPr>
        <p:txBody>
          <a:bodyPr wrap="square" rtlCol="0">
            <a:spAutoFit/>
          </a:bodyPr>
          <a:lstStyle/>
          <a:p>
            <a:r>
              <a:rPr lang="en-MY" sz="1700" dirty="0">
                <a:latin typeface="Quicksand" pitchFamily="2" charset="0"/>
              </a:rPr>
              <a:t>Water is a substance that is </a:t>
            </a:r>
            <a:r>
              <a:rPr lang="en-MY" sz="1700" b="1" dirty="0">
                <a:solidFill>
                  <a:schemeClr val="accent1"/>
                </a:solidFill>
                <a:latin typeface="Quicksand" pitchFamily="2" charset="0"/>
              </a:rPr>
              <a:t>essential </a:t>
            </a:r>
            <a:r>
              <a:rPr lang="en-MY" sz="1700" dirty="0">
                <a:latin typeface="Quicksand" pitchFamily="2" charset="0"/>
              </a:rPr>
              <a:t>for supporting all life on our planet. Water is a key need for animal and plant life. A regular and reliable amount of water helps to maintain the balance within ecosystems.</a:t>
            </a:r>
          </a:p>
          <a:p>
            <a:endParaRPr lang="en-MY" sz="1700" dirty="0">
              <a:latin typeface="Quicksand" pitchFamily="2" charset="0"/>
            </a:endParaRPr>
          </a:p>
          <a:p>
            <a:r>
              <a:rPr lang="en-MY" sz="1700" dirty="0">
                <a:latin typeface="Quicksand" pitchFamily="2" charset="0"/>
              </a:rPr>
              <a:t>Water is vital for </a:t>
            </a:r>
            <a:r>
              <a:rPr lang="en-MY" sz="1700" b="1" dirty="0">
                <a:solidFill>
                  <a:schemeClr val="accent1"/>
                </a:solidFill>
                <a:latin typeface="Quicksand" pitchFamily="2" charset="0"/>
              </a:rPr>
              <a:t>human survival </a:t>
            </a:r>
            <a:r>
              <a:rPr lang="en-MY" sz="1700" dirty="0">
                <a:latin typeface="Quicksand" pitchFamily="2" charset="0"/>
              </a:rPr>
              <a:t>and</a:t>
            </a:r>
            <a:r>
              <a:rPr lang="en-MY" sz="1700" b="1" dirty="0">
                <a:solidFill>
                  <a:schemeClr val="accent1"/>
                </a:solidFill>
                <a:latin typeface="Quicksand" pitchFamily="2" charset="0"/>
              </a:rPr>
              <a:t> development</a:t>
            </a:r>
            <a:r>
              <a:rPr lang="en-MY" sz="1700" dirty="0">
                <a:latin typeface="Quicksand" pitchFamily="2" charset="0"/>
              </a:rPr>
              <a:t>. It is important for drinking, cleaning and sewage disposal. </a:t>
            </a:r>
          </a:p>
          <a:p>
            <a:endParaRPr lang="en-MY" sz="1700" dirty="0">
              <a:latin typeface="Quicksand" pitchFamily="2" charset="0"/>
            </a:endParaRPr>
          </a:p>
          <a:p>
            <a:r>
              <a:rPr lang="en-MY" sz="1700" dirty="0">
                <a:latin typeface="Quicksand" pitchFamily="2" charset="0"/>
              </a:rPr>
              <a:t>With over 7 billion people on the planet, rising by an additional 80 million people each year, </a:t>
            </a:r>
            <a:r>
              <a:rPr lang="en-MY" sz="1700" b="1" dirty="0">
                <a:solidFill>
                  <a:schemeClr val="accent1"/>
                </a:solidFill>
                <a:latin typeface="Quicksand" pitchFamily="2" charset="0"/>
              </a:rPr>
              <a:t>water management</a:t>
            </a:r>
            <a:r>
              <a:rPr lang="en-MY" sz="1700" dirty="0">
                <a:latin typeface="Quicksand" pitchFamily="2" charset="0"/>
              </a:rPr>
              <a:t> has never been more important or more challenging.</a:t>
            </a:r>
          </a:p>
          <a:p>
            <a:endParaRPr lang="en-MY" sz="1700" dirty="0">
              <a:latin typeface="Quicksand" pitchFamily="2" charset="0"/>
            </a:endParaRPr>
          </a:p>
          <a:p>
            <a:r>
              <a:rPr lang="en-MY" sz="1700" dirty="0">
                <a:latin typeface="Quicksand" pitchFamily="2" charset="0"/>
              </a:rPr>
              <a:t>Finally, water power is becoming increasingly important in the generation of cheap, green energy.</a:t>
            </a:r>
          </a:p>
          <a:p>
            <a:endParaRPr lang="en-MY" sz="1700" dirty="0">
              <a:latin typeface="Quicksand" pitchFamily="2" charset="0"/>
            </a:endParaRPr>
          </a:p>
        </p:txBody>
      </p:sp>
    </p:spTree>
    <p:extLst>
      <p:ext uri="{BB962C8B-B14F-4D97-AF65-F5344CB8AC3E}">
        <p14:creationId xmlns:p14="http://schemas.microsoft.com/office/powerpoint/2010/main" val="2881414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875D68-4C04-2043-A632-67304E7D01AD}"/>
              </a:ext>
            </a:extLst>
          </p:cNvPr>
          <p:cNvSpPr txBox="1"/>
          <p:nvPr/>
        </p:nvSpPr>
        <p:spPr>
          <a:xfrm>
            <a:off x="3435179" y="0"/>
            <a:ext cx="4769708" cy="461665"/>
          </a:xfrm>
          <a:prstGeom prst="rect">
            <a:avLst/>
          </a:prstGeom>
          <a:noFill/>
        </p:spPr>
        <p:txBody>
          <a:bodyPr wrap="square" rtlCol="0">
            <a:spAutoFit/>
          </a:bodyPr>
          <a:lstStyle/>
          <a:p>
            <a:pPr algn="ctr"/>
            <a:r>
              <a:rPr lang="en-US" sz="2400" b="1" u="sng" dirty="0">
                <a:latin typeface="Quicksand" pitchFamily="2" charset="0"/>
              </a:rPr>
              <a:t>Sources of Water</a:t>
            </a:r>
          </a:p>
        </p:txBody>
      </p:sp>
      <p:graphicFrame>
        <p:nvGraphicFramePr>
          <p:cNvPr id="3" name="Table 2">
            <a:extLst>
              <a:ext uri="{FF2B5EF4-FFF2-40B4-BE49-F238E27FC236}">
                <a16:creationId xmlns:a16="http://schemas.microsoft.com/office/drawing/2014/main" id="{BED3BA89-0B77-E048-AD64-4A47044A5AE4}"/>
              </a:ext>
            </a:extLst>
          </p:cNvPr>
          <p:cNvGraphicFramePr>
            <a:graphicFrameLocks noGrp="1"/>
          </p:cNvGraphicFramePr>
          <p:nvPr>
            <p:extLst>
              <p:ext uri="{D42A27DB-BD31-4B8C-83A1-F6EECF244321}">
                <p14:modId xmlns:p14="http://schemas.microsoft.com/office/powerpoint/2010/main" val="1190958542"/>
              </p:ext>
            </p:extLst>
          </p:nvPr>
        </p:nvGraphicFramePr>
        <p:xfrm>
          <a:off x="137173" y="895150"/>
          <a:ext cx="3151477" cy="3223813"/>
        </p:xfrm>
        <a:graphic>
          <a:graphicData uri="http://schemas.openxmlformats.org/drawingml/2006/table">
            <a:tbl>
              <a:tblPr firstRow="1" firstCol="1" bandRow="1">
                <a:tableStyleId>{5940675A-B579-460E-94D1-54222C63F5DA}</a:tableStyleId>
              </a:tblPr>
              <a:tblGrid>
                <a:gridCol w="645342">
                  <a:extLst>
                    <a:ext uri="{9D8B030D-6E8A-4147-A177-3AD203B41FA5}">
                      <a16:colId xmlns:a16="http://schemas.microsoft.com/office/drawing/2014/main" val="1024100784"/>
                    </a:ext>
                  </a:extLst>
                </a:gridCol>
                <a:gridCol w="2506135">
                  <a:extLst>
                    <a:ext uri="{9D8B030D-6E8A-4147-A177-3AD203B41FA5}">
                      <a16:colId xmlns:a16="http://schemas.microsoft.com/office/drawing/2014/main" val="1364931736"/>
                    </a:ext>
                  </a:extLst>
                </a:gridCol>
              </a:tblGrid>
              <a:tr h="372200">
                <a:tc>
                  <a:txBody>
                    <a:bodyPr/>
                    <a:lstStyle/>
                    <a:p>
                      <a:pPr algn="l">
                        <a:spcAft>
                          <a:spcPts val="0"/>
                        </a:spcAft>
                      </a:pPr>
                      <a:r>
                        <a:rPr lang="en-MY" sz="1100" b="1" dirty="0">
                          <a:effectLst/>
                          <a:latin typeface="Quicksand" pitchFamily="2" charset="0"/>
                        </a:rPr>
                        <a:t>LETTER</a:t>
                      </a:r>
                      <a:endParaRPr lang="en-MY" sz="1100" b="1" dirty="0">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MY" sz="1400" b="1" dirty="0">
                          <a:solidFill>
                            <a:schemeClr val="accent2">
                              <a:lumMod val="75000"/>
                            </a:schemeClr>
                          </a:solidFill>
                          <a:effectLst/>
                          <a:latin typeface="Quicksand" pitchFamily="2" charset="0"/>
                        </a:rPr>
                        <a:t>KEYWORD</a:t>
                      </a:r>
                      <a:endParaRPr lang="en-MY" sz="1400" b="1" dirty="0">
                        <a:solidFill>
                          <a:schemeClr val="accent2">
                            <a:lumMod val="75000"/>
                          </a:schemeClr>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61186768"/>
                  </a:ext>
                </a:extLst>
              </a:tr>
              <a:tr h="560160">
                <a:tc>
                  <a:txBody>
                    <a:bodyPr/>
                    <a:lstStyle/>
                    <a:p>
                      <a:pPr algn="l">
                        <a:spcAft>
                          <a:spcPts val="0"/>
                        </a:spcAft>
                      </a:pPr>
                      <a:r>
                        <a:rPr lang="en-MY" sz="1400" b="1" dirty="0">
                          <a:effectLst/>
                          <a:latin typeface="Quicksand" pitchFamily="2" charset="0"/>
                        </a:rPr>
                        <a:t>A</a:t>
                      </a:r>
                      <a:endParaRPr lang="en-MY" sz="1400" b="1" dirty="0">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MY" sz="1400" dirty="0">
                          <a:solidFill>
                            <a:schemeClr val="accent2"/>
                          </a:solidFill>
                          <a:effectLst/>
                          <a:latin typeface="Quicksand" pitchFamily="2" charset="0"/>
                          <a:ea typeface="Times New Roman" panose="02020603050405020304" pitchFamily="18" charset="0"/>
                          <a:cs typeface="Times New Roman" panose="02020603050405020304" pitchFamily="18" charset="0"/>
                        </a:rPr>
                        <a:t>Reservoir and dam</a:t>
                      </a:r>
                    </a:p>
                  </a:txBody>
                  <a:tcPr marL="68580" marR="68580" marT="0" marB="0"/>
                </a:tc>
                <a:extLst>
                  <a:ext uri="{0D108BD9-81ED-4DB2-BD59-A6C34878D82A}">
                    <a16:rowId xmlns:a16="http://schemas.microsoft.com/office/drawing/2014/main" val="4177470279"/>
                  </a:ext>
                </a:extLst>
              </a:tr>
              <a:tr h="387803">
                <a:tc>
                  <a:txBody>
                    <a:bodyPr/>
                    <a:lstStyle/>
                    <a:p>
                      <a:pPr algn="l">
                        <a:spcAft>
                          <a:spcPts val="0"/>
                        </a:spcAft>
                      </a:pPr>
                      <a:r>
                        <a:rPr lang="en-MY" sz="1400" b="1" dirty="0">
                          <a:effectLst/>
                          <a:latin typeface="Quicksand" pitchFamily="2" charset="0"/>
                        </a:rPr>
                        <a:t>B</a:t>
                      </a:r>
                      <a:endParaRPr lang="en-MY" sz="1400" b="1" dirty="0">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MY" sz="1400" dirty="0">
                          <a:solidFill>
                            <a:schemeClr val="accent2"/>
                          </a:solidFill>
                          <a:effectLst/>
                          <a:latin typeface="Quicksand" pitchFamily="2" charset="0"/>
                        </a:rPr>
                        <a:t>Aquifer</a:t>
                      </a:r>
                    </a:p>
                  </a:txBody>
                  <a:tcPr marL="68580" marR="68580" marT="0" marB="0"/>
                </a:tc>
                <a:extLst>
                  <a:ext uri="{0D108BD9-81ED-4DB2-BD59-A6C34878D82A}">
                    <a16:rowId xmlns:a16="http://schemas.microsoft.com/office/drawing/2014/main" val="3932874731"/>
                  </a:ext>
                </a:extLst>
              </a:tr>
              <a:tr h="379309">
                <a:tc>
                  <a:txBody>
                    <a:bodyPr/>
                    <a:lstStyle/>
                    <a:p>
                      <a:pPr algn="l">
                        <a:spcAft>
                          <a:spcPts val="0"/>
                        </a:spcAft>
                      </a:pPr>
                      <a:r>
                        <a:rPr lang="en-MY" sz="1400" b="1" dirty="0">
                          <a:effectLst/>
                          <a:latin typeface="Quicksand" pitchFamily="2" charset="0"/>
                        </a:rPr>
                        <a:t>C</a:t>
                      </a:r>
                      <a:endParaRPr lang="en-MY" sz="1400" b="1" dirty="0">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MY" sz="1400" dirty="0">
                          <a:solidFill>
                            <a:schemeClr val="accent2"/>
                          </a:solidFill>
                          <a:effectLst/>
                          <a:latin typeface="Quicksand" pitchFamily="2" charset="0"/>
                          <a:ea typeface="Times New Roman" panose="02020603050405020304" pitchFamily="18" charset="0"/>
                          <a:cs typeface="Times New Roman" panose="02020603050405020304" pitchFamily="18" charset="0"/>
                        </a:rPr>
                        <a:t>Borehole</a:t>
                      </a:r>
                    </a:p>
                  </a:txBody>
                  <a:tcPr marL="68580" marR="68580" marT="0" marB="0"/>
                </a:tc>
                <a:extLst>
                  <a:ext uri="{0D108BD9-81ED-4DB2-BD59-A6C34878D82A}">
                    <a16:rowId xmlns:a16="http://schemas.microsoft.com/office/drawing/2014/main" val="2936774107"/>
                  </a:ext>
                </a:extLst>
              </a:tr>
              <a:tr h="354791">
                <a:tc>
                  <a:txBody>
                    <a:bodyPr/>
                    <a:lstStyle/>
                    <a:p>
                      <a:pPr algn="l">
                        <a:spcAft>
                          <a:spcPts val="0"/>
                        </a:spcAft>
                      </a:pPr>
                      <a:r>
                        <a:rPr lang="en-MY" sz="1400" b="1">
                          <a:effectLst/>
                          <a:latin typeface="Quicksand" pitchFamily="2" charset="0"/>
                        </a:rPr>
                        <a:t>D</a:t>
                      </a:r>
                      <a:endParaRPr lang="en-MY" sz="1400" b="1">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MY" sz="1400" dirty="0">
                          <a:solidFill>
                            <a:schemeClr val="accent2"/>
                          </a:solidFill>
                          <a:effectLst/>
                          <a:latin typeface="Quicksand" pitchFamily="2" charset="0"/>
                          <a:ea typeface="Times New Roman" panose="02020603050405020304" pitchFamily="18" charset="0"/>
                          <a:cs typeface="Times New Roman" panose="02020603050405020304" pitchFamily="18" charset="0"/>
                        </a:rPr>
                        <a:t>Greywater</a:t>
                      </a:r>
                    </a:p>
                  </a:txBody>
                  <a:tcPr marL="68580" marR="68580" marT="0" marB="0"/>
                </a:tc>
                <a:extLst>
                  <a:ext uri="{0D108BD9-81ED-4DB2-BD59-A6C34878D82A}">
                    <a16:rowId xmlns:a16="http://schemas.microsoft.com/office/drawing/2014/main" val="411002577"/>
                  </a:ext>
                </a:extLst>
              </a:tr>
              <a:tr h="354791">
                <a:tc>
                  <a:txBody>
                    <a:bodyPr/>
                    <a:lstStyle/>
                    <a:p>
                      <a:pPr algn="l">
                        <a:spcAft>
                          <a:spcPts val="0"/>
                        </a:spcAft>
                      </a:pPr>
                      <a:r>
                        <a:rPr lang="en-MY" sz="1400" b="1" dirty="0">
                          <a:effectLst/>
                          <a:latin typeface="Quicksand" pitchFamily="2" charset="0"/>
                          <a:ea typeface="Times New Roman" panose="02020603050405020304" pitchFamily="18" charset="0"/>
                          <a:cs typeface="Times New Roman" panose="02020603050405020304" pitchFamily="18" charset="0"/>
                        </a:rPr>
                        <a:t>E</a:t>
                      </a:r>
                    </a:p>
                  </a:txBody>
                  <a:tcPr marL="68580" marR="68580" marT="0" marB="0"/>
                </a:tc>
                <a:tc>
                  <a:txBody>
                    <a:bodyPr/>
                    <a:lstStyle/>
                    <a:p>
                      <a:pPr algn="l">
                        <a:spcAft>
                          <a:spcPts val="0"/>
                        </a:spcAft>
                      </a:pPr>
                      <a:r>
                        <a:rPr lang="en-MY" sz="1400" dirty="0">
                          <a:solidFill>
                            <a:schemeClr val="accent2"/>
                          </a:solidFill>
                          <a:effectLst/>
                          <a:latin typeface="Quicksand" pitchFamily="2" charset="0"/>
                          <a:ea typeface="Times New Roman" panose="02020603050405020304" pitchFamily="18" charset="0"/>
                          <a:cs typeface="Times New Roman" panose="02020603050405020304" pitchFamily="18" charset="0"/>
                        </a:rPr>
                        <a:t>River Water</a:t>
                      </a:r>
                    </a:p>
                  </a:txBody>
                  <a:tcPr marL="68580" marR="68580" marT="0" marB="0"/>
                </a:tc>
                <a:extLst>
                  <a:ext uri="{0D108BD9-81ED-4DB2-BD59-A6C34878D82A}">
                    <a16:rowId xmlns:a16="http://schemas.microsoft.com/office/drawing/2014/main" val="3528062093"/>
                  </a:ext>
                </a:extLst>
              </a:tr>
              <a:tr h="354791">
                <a:tc>
                  <a:txBody>
                    <a:bodyPr/>
                    <a:lstStyle/>
                    <a:p>
                      <a:pPr algn="l">
                        <a:spcAft>
                          <a:spcPts val="0"/>
                        </a:spcAft>
                      </a:pPr>
                      <a:r>
                        <a:rPr lang="en-MY" sz="1400" b="1" dirty="0">
                          <a:effectLst/>
                          <a:latin typeface="Quicksand" pitchFamily="2" charset="0"/>
                          <a:ea typeface="Times New Roman" panose="02020603050405020304" pitchFamily="18" charset="0"/>
                          <a:cs typeface="Times New Roman" panose="02020603050405020304" pitchFamily="18" charset="0"/>
                        </a:rPr>
                        <a:t>F</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400" dirty="0">
                          <a:solidFill>
                            <a:schemeClr val="accent2"/>
                          </a:solidFill>
                          <a:effectLst/>
                          <a:latin typeface="Quicksand" pitchFamily="2" charset="0"/>
                          <a:ea typeface="Times New Roman" panose="02020603050405020304" pitchFamily="18" charset="0"/>
                          <a:cs typeface="Times New Roman" panose="02020603050405020304" pitchFamily="18" charset="0"/>
                        </a:rPr>
                        <a:t>Desalination</a:t>
                      </a:r>
                    </a:p>
                  </a:txBody>
                  <a:tcPr marL="68580" marR="68580" marT="0" marB="0"/>
                </a:tc>
                <a:extLst>
                  <a:ext uri="{0D108BD9-81ED-4DB2-BD59-A6C34878D82A}">
                    <a16:rowId xmlns:a16="http://schemas.microsoft.com/office/drawing/2014/main" val="1810131769"/>
                  </a:ext>
                </a:extLst>
              </a:tr>
              <a:tr h="459968">
                <a:tc>
                  <a:txBody>
                    <a:bodyPr/>
                    <a:lstStyle/>
                    <a:p>
                      <a:pPr algn="l">
                        <a:spcAft>
                          <a:spcPts val="0"/>
                        </a:spcAft>
                      </a:pPr>
                      <a:r>
                        <a:rPr lang="en-MY" sz="1400" b="1" dirty="0">
                          <a:effectLst/>
                          <a:latin typeface="Quicksand" pitchFamily="2" charset="0"/>
                          <a:ea typeface="Times New Roman" panose="02020603050405020304" pitchFamily="18" charset="0"/>
                          <a:cs typeface="Times New Roman" panose="02020603050405020304" pitchFamily="18" charset="0"/>
                        </a:rPr>
                        <a:t>G</a:t>
                      </a:r>
                    </a:p>
                  </a:txBody>
                  <a:tcPr marL="68580" marR="68580" marT="0" marB="0"/>
                </a:tc>
                <a:tc>
                  <a:txBody>
                    <a:bodyPr/>
                    <a:lstStyle/>
                    <a:p>
                      <a:pPr algn="l">
                        <a:spcAft>
                          <a:spcPts val="0"/>
                        </a:spcAft>
                      </a:pPr>
                      <a:r>
                        <a:rPr lang="en-MY" sz="1400" dirty="0">
                          <a:solidFill>
                            <a:schemeClr val="accent2"/>
                          </a:solidFill>
                          <a:effectLst/>
                          <a:latin typeface="Quicksand" pitchFamily="2" charset="0"/>
                          <a:ea typeface="Times New Roman" panose="02020603050405020304" pitchFamily="18" charset="0"/>
                          <a:cs typeface="Times New Roman" panose="02020603050405020304" pitchFamily="18" charset="0"/>
                        </a:rPr>
                        <a:t>Piped/ infrastructure</a:t>
                      </a:r>
                    </a:p>
                  </a:txBody>
                  <a:tcPr marL="68580" marR="68580" marT="0" marB="0"/>
                </a:tc>
                <a:extLst>
                  <a:ext uri="{0D108BD9-81ED-4DB2-BD59-A6C34878D82A}">
                    <a16:rowId xmlns:a16="http://schemas.microsoft.com/office/drawing/2014/main" val="464265213"/>
                  </a:ext>
                </a:extLst>
              </a:tr>
            </a:tbl>
          </a:graphicData>
        </a:graphic>
      </p:graphicFrame>
      <p:graphicFrame>
        <p:nvGraphicFramePr>
          <p:cNvPr id="5" name="Table 4">
            <a:extLst>
              <a:ext uri="{FF2B5EF4-FFF2-40B4-BE49-F238E27FC236}">
                <a16:creationId xmlns:a16="http://schemas.microsoft.com/office/drawing/2014/main" id="{1B0A72DF-EEA9-AB4C-B4F5-161712143B6C}"/>
              </a:ext>
            </a:extLst>
          </p:cNvPr>
          <p:cNvGraphicFramePr>
            <a:graphicFrameLocks noGrp="1"/>
          </p:cNvGraphicFramePr>
          <p:nvPr>
            <p:extLst>
              <p:ext uri="{D42A27DB-BD31-4B8C-83A1-F6EECF244321}">
                <p14:modId xmlns:p14="http://schemas.microsoft.com/office/powerpoint/2010/main" val="3158679584"/>
              </p:ext>
            </p:extLst>
          </p:nvPr>
        </p:nvGraphicFramePr>
        <p:xfrm>
          <a:off x="3938038" y="893492"/>
          <a:ext cx="8116788" cy="3225471"/>
        </p:xfrm>
        <a:graphic>
          <a:graphicData uri="http://schemas.openxmlformats.org/drawingml/2006/table">
            <a:tbl>
              <a:tblPr firstRow="1" firstCol="1" bandRow="1">
                <a:tableStyleId>{5940675A-B579-460E-94D1-54222C63F5DA}</a:tableStyleId>
              </a:tblPr>
              <a:tblGrid>
                <a:gridCol w="6429746">
                  <a:extLst>
                    <a:ext uri="{9D8B030D-6E8A-4147-A177-3AD203B41FA5}">
                      <a16:colId xmlns:a16="http://schemas.microsoft.com/office/drawing/2014/main" val="1024100784"/>
                    </a:ext>
                  </a:extLst>
                </a:gridCol>
                <a:gridCol w="843521">
                  <a:extLst>
                    <a:ext uri="{9D8B030D-6E8A-4147-A177-3AD203B41FA5}">
                      <a16:colId xmlns:a16="http://schemas.microsoft.com/office/drawing/2014/main" val="1364931736"/>
                    </a:ext>
                  </a:extLst>
                </a:gridCol>
                <a:gridCol w="843521">
                  <a:extLst>
                    <a:ext uri="{9D8B030D-6E8A-4147-A177-3AD203B41FA5}">
                      <a16:colId xmlns:a16="http://schemas.microsoft.com/office/drawing/2014/main" val="2907900535"/>
                    </a:ext>
                  </a:extLst>
                </a:gridCol>
              </a:tblGrid>
              <a:tr h="393838">
                <a:tc>
                  <a:txBody>
                    <a:bodyPr/>
                    <a:lstStyle/>
                    <a:p>
                      <a:pPr algn="l">
                        <a:spcAft>
                          <a:spcPts val="0"/>
                        </a:spcAft>
                      </a:pPr>
                      <a:r>
                        <a:rPr lang="en-MY" sz="1200" b="1" dirty="0">
                          <a:effectLst/>
                          <a:latin typeface="Quicksand" pitchFamily="2" charset="0"/>
                        </a:rPr>
                        <a:t>Definition</a:t>
                      </a:r>
                      <a:endParaRPr lang="en-MY" sz="1200" b="1" dirty="0">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MY" sz="1200" b="1" dirty="0">
                          <a:solidFill>
                            <a:schemeClr val="tx1"/>
                          </a:solidFill>
                          <a:effectLst/>
                          <a:latin typeface="Quicksand" pitchFamily="2" charset="0"/>
                        </a:rPr>
                        <a:t>WHICH LETTER?</a:t>
                      </a: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r>
                        <a:rPr lang="en-US" sz="1200" b="1" dirty="0">
                          <a:solidFill>
                            <a:schemeClr val="tx1"/>
                          </a:solidFill>
                          <a:effectLst/>
                          <a:latin typeface="Quicksand" pitchFamily="2" charset="0"/>
                          <a:ea typeface="Times New Roman" panose="02020603050405020304" pitchFamily="18" charset="0"/>
                          <a:cs typeface="Times New Roman" panose="02020603050405020304" pitchFamily="18" charset="0"/>
                        </a:rPr>
                        <a:t>WHICH PICTURE?</a:t>
                      </a: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61186768"/>
                  </a:ext>
                </a:extLst>
              </a:tr>
              <a:tr h="376166">
                <a:tc>
                  <a:txBody>
                    <a:bodyPr/>
                    <a:lstStyle/>
                    <a:p>
                      <a:pPr algn="l">
                        <a:spcAft>
                          <a:spcPts val="0"/>
                        </a:spcAft>
                      </a:pPr>
                      <a:r>
                        <a:rPr lang="en-MY" sz="1200" b="0" i="0" kern="1200" dirty="0">
                          <a:solidFill>
                            <a:schemeClr val="tx1"/>
                          </a:solidFill>
                          <a:effectLst/>
                          <a:latin typeface="Quicksand" pitchFamily="2" charset="0"/>
                          <a:ea typeface="+mn-ea"/>
                          <a:cs typeface="+mn-cs"/>
                        </a:rPr>
                        <a:t>An underground store of water. Water seeps into permeable rock (a rock that allows water to pass through). It percolates down until it hits impermeable rock, where it sits in an underground lake.</a:t>
                      </a:r>
                      <a:endParaRPr lang="en-MY" sz="1200" b="0" dirty="0">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77470279"/>
                  </a:ext>
                </a:extLst>
              </a:tr>
              <a:tr h="402163">
                <a:tc>
                  <a:txBody>
                    <a:bodyPr/>
                    <a:lstStyle/>
                    <a:p>
                      <a:r>
                        <a:rPr lang="en-US" sz="1200" b="0" i="0" kern="1200" dirty="0">
                          <a:solidFill>
                            <a:schemeClr val="tx1"/>
                          </a:solidFill>
                          <a:effectLst/>
                          <a:latin typeface="Quicksand" pitchFamily="2" charset="0"/>
                          <a:ea typeface="+mn-ea"/>
                          <a:cs typeface="+mn-cs"/>
                        </a:rPr>
                        <a:t>The relatively clean wastewater from baths, sinks, washing machines, and other kitchen appliances.</a:t>
                      </a:r>
                      <a:endParaRPr lang="en-MY" sz="1200" kern="1200" dirty="0">
                        <a:solidFill>
                          <a:schemeClr val="tx1"/>
                        </a:solidFill>
                        <a:effectLst/>
                        <a:latin typeface="Quicksand" pitchFamily="2" charset="0"/>
                        <a:ea typeface="+mn-ea"/>
                        <a:cs typeface="+mn-cs"/>
                      </a:endParaRPr>
                    </a:p>
                  </a:txBody>
                  <a:tcPr marL="68580" marR="68580" marT="0" marB="0"/>
                </a:tc>
                <a:tc>
                  <a:txBody>
                    <a:bodyPr/>
                    <a:lstStyle/>
                    <a:p>
                      <a:pPr algn="l">
                        <a:spcAft>
                          <a:spcPts val="0"/>
                        </a:spcAft>
                      </a:pPr>
                      <a:endParaRPr lang="en-MY" sz="1200" b="1" dirty="0">
                        <a:solidFill>
                          <a:schemeClr val="tx1"/>
                        </a:solidFill>
                        <a:effectLst/>
                        <a:latin typeface="Quicksand" pitchFamily="2" charset="0"/>
                      </a:endParaRPr>
                    </a:p>
                  </a:txBody>
                  <a:tcPr marL="68580" marR="68580" marT="0" marB="0"/>
                </a:tc>
                <a:tc>
                  <a:txBody>
                    <a:bodyPr/>
                    <a:lstStyle/>
                    <a:p>
                      <a:pPr algn="l">
                        <a:spcAft>
                          <a:spcPts val="0"/>
                        </a:spcAft>
                      </a:pPr>
                      <a:endParaRPr lang="en-MY" sz="1200" b="1" dirty="0">
                        <a:solidFill>
                          <a:schemeClr val="tx1"/>
                        </a:solidFill>
                        <a:effectLst/>
                        <a:latin typeface="Quicksand" pitchFamily="2" charset="0"/>
                      </a:endParaRPr>
                    </a:p>
                  </a:txBody>
                  <a:tcPr marL="68580" marR="68580" marT="0" marB="0"/>
                </a:tc>
                <a:extLst>
                  <a:ext uri="{0D108BD9-81ED-4DB2-BD59-A6C34878D82A}">
                    <a16:rowId xmlns:a16="http://schemas.microsoft.com/office/drawing/2014/main" val="3932874731"/>
                  </a:ext>
                </a:extLst>
              </a:tr>
              <a:tr h="376166">
                <a:tc>
                  <a:txBody>
                    <a:bodyPr/>
                    <a:lstStyle/>
                    <a:p>
                      <a:pPr algn="l">
                        <a:spcAft>
                          <a:spcPts val="0"/>
                        </a:spcAft>
                      </a:pPr>
                      <a:r>
                        <a:rPr lang="en-MY" sz="1200" b="0" dirty="0">
                          <a:effectLst/>
                          <a:latin typeface="Quicksand" pitchFamily="2" charset="0"/>
                          <a:ea typeface="Times New Roman" panose="02020603050405020304" pitchFamily="18" charset="0"/>
                          <a:cs typeface="Times New Roman" panose="02020603050405020304" pitchFamily="18" charset="0"/>
                        </a:rPr>
                        <a:t>Water is transported to homes and businesses through a network of pipes that are regularly maintained.</a:t>
                      </a: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1002577"/>
                  </a:ext>
                </a:extLst>
              </a:tr>
              <a:tr h="376166">
                <a:tc>
                  <a:txBody>
                    <a:bodyPr/>
                    <a:lstStyle/>
                    <a:p>
                      <a:pPr algn="l">
                        <a:spcAft>
                          <a:spcPts val="0"/>
                        </a:spcAft>
                      </a:pPr>
                      <a:r>
                        <a:rPr lang="en-MY" sz="1200" b="0" dirty="0">
                          <a:solidFill>
                            <a:schemeClr val="tx1"/>
                          </a:solidFill>
                          <a:effectLst/>
                          <a:latin typeface="Quicksand" pitchFamily="2" charset="0"/>
                          <a:ea typeface="Times New Roman" panose="02020603050405020304" pitchFamily="18" charset="0"/>
                          <a:cs typeface="Times New Roman" panose="02020603050405020304" pitchFamily="18" charset="0"/>
                        </a:rPr>
                        <a:t>A deep, narrow hole made in the ground to locate water stored in aquifers.</a:t>
                      </a: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8062093"/>
                  </a:ext>
                </a:extLst>
              </a:tr>
              <a:tr h="376166">
                <a:tc>
                  <a:txBody>
                    <a:bodyPr/>
                    <a:lstStyle/>
                    <a:p>
                      <a:pPr algn="l">
                        <a:spcAft>
                          <a:spcPts val="0"/>
                        </a:spcAft>
                      </a:pPr>
                      <a:r>
                        <a:rPr lang="en-MY" sz="1200" b="0" dirty="0">
                          <a:effectLst/>
                          <a:latin typeface="Quicksand" pitchFamily="2" charset="0"/>
                          <a:ea typeface="Times New Roman" panose="02020603050405020304" pitchFamily="18" charset="0"/>
                          <a:cs typeface="Times New Roman" panose="02020603050405020304" pitchFamily="18" charset="0"/>
                        </a:rPr>
                        <a:t>Water is stored in a large, artificial lake behind a gigantic man-made concrete wall. This water store can be used at times of shortage or during periods of increased demand.</a:t>
                      </a: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4265213"/>
                  </a:ext>
                </a:extLst>
              </a:tr>
              <a:tr h="376166">
                <a:tc>
                  <a:txBody>
                    <a:bodyPr/>
                    <a:lstStyle/>
                    <a:p>
                      <a:pPr algn="l">
                        <a:spcAft>
                          <a:spcPts val="0"/>
                        </a:spcAft>
                      </a:pPr>
                      <a:r>
                        <a:rPr lang="en-MY" sz="1200" b="0" i="0" kern="1200" dirty="0">
                          <a:solidFill>
                            <a:schemeClr val="tx1"/>
                          </a:solidFill>
                          <a:effectLst/>
                          <a:latin typeface="Quicksand" pitchFamily="2" charset="0"/>
                          <a:ea typeface="+mn-ea"/>
                          <a:cs typeface="+mn-cs"/>
                        </a:rPr>
                        <a:t>Fresh water carried by streams and rivers.</a:t>
                      </a:r>
                      <a:endParaRPr lang="en-MY" sz="1200" b="0" dirty="0">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7812336"/>
                  </a:ext>
                </a:extLst>
              </a:tr>
              <a:tr h="376166">
                <a:tc>
                  <a:txBody>
                    <a:bodyPr/>
                    <a:lstStyle/>
                    <a:p>
                      <a:pPr algn="l">
                        <a:spcAft>
                          <a:spcPts val="0"/>
                        </a:spcAft>
                      </a:pPr>
                      <a:r>
                        <a:rPr lang="en-MY" sz="1200" b="0" dirty="0">
                          <a:effectLst/>
                          <a:latin typeface="Quicksand" pitchFamily="2" charset="0"/>
                          <a:ea typeface="Times New Roman" panose="02020603050405020304" pitchFamily="18" charset="0"/>
                          <a:cs typeface="Times New Roman" panose="02020603050405020304" pitchFamily="18" charset="0"/>
                        </a:rPr>
                        <a:t>The process of removing salt from water. This is often done in large scale industrial plants.</a:t>
                      </a: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algn="l">
                        <a:spcAft>
                          <a:spcPts val="0"/>
                        </a:spcAft>
                      </a:pPr>
                      <a:endParaRPr lang="en-MY" sz="1200" b="1" dirty="0">
                        <a:solidFill>
                          <a:schemeClr val="tx1"/>
                        </a:solidFill>
                        <a:effectLst/>
                        <a:latin typeface="Quicksan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9539373"/>
                  </a:ext>
                </a:extLst>
              </a:tr>
            </a:tbl>
          </a:graphicData>
        </a:graphic>
      </p:graphicFrame>
      <p:sp>
        <p:nvSpPr>
          <p:cNvPr id="6" name="TextBox 5">
            <a:extLst>
              <a:ext uri="{FF2B5EF4-FFF2-40B4-BE49-F238E27FC236}">
                <a16:creationId xmlns:a16="http://schemas.microsoft.com/office/drawing/2014/main" id="{30B58A86-96AB-FB43-B0DA-2864CC53FE37}"/>
              </a:ext>
            </a:extLst>
          </p:cNvPr>
          <p:cNvSpPr txBox="1"/>
          <p:nvPr/>
        </p:nvSpPr>
        <p:spPr>
          <a:xfrm>
            <a:off x="10466502" y="3021104"/>
            <a:ext cx="605481" cy="400110"/>
          </a:xfrm>
          <a:prstGeom prst="rect">
            <a:avLst/>
          </a:prstGeom>
          <a:noFill/>
        </p:spPr>
        <p:txBody>
          <a:bodyPr wrap="square" rtlCol="0">
            <a:spAutoFit/>
          </a:bodyPr>
          <a:lstStyle/>
          <a:p>
            <a:pPr algn="ctr"/>
            <a:r>
              <a:rPr lang="en-US" sz="2000" b="1" dirty="0">
                <a:solidFill>
                  <a:schemeClr val="accent1"/>
                </a:solidFill>
                <a:latin typeface="Quicksand" pitchFamily="2" charset="0"/>
              </a:rPr>
              <a:t>A</a:t>
            </a:r>
          </a:p>
        </p:txBody>
      </p:sp>
      <p:sp>
        <p:nvSpPr>
          <p:cNvPr id="7" name="TextBox 6">
            <a:extLst>
              <a:ext uri="{FF2B5EF4-FFF2-40B4-BE49-F238E27FC236}">
                <a16:creationId xmlns:a16="http://schemas.microsoft.com/office/drawing/2014/main" id="{07BA5F77-FE67-1745-90DC-93ADC9377EC9}"/>
              </a:ext>
            </a:extLst>
          </p:cNvPr>
          <p:cNvSpPr txBox="1"/>
          <p:nvPr/>
        </p:nvSpPr>
        <p:spPr>
          <a:xfrm>
            <a:off x="10455772" y="1333417"/>
            <a:ext cx="605481" cy="400110"/>
          </a:xfrm>
          <a:prstGeom prst="rect">
            <a:avLst/>
          </a:prstGeom>
          <a:noFill/>
        </p:spPr>
        <p:txBody>
          <a:bodyPr wrap="square" rtlCol="0">
            <a:spAutoFit/>
          </a:bodyPr>
          <a:lstStyle/>
          <a:p>
            <a:pPr algn="ctr"/>
            <a:r>
              <a:rPr lang="en-US" sz="2000" b="1" dirty="0">
                <a:solidFill>
                  <a:schemeClr val="accent1"/>
                </a:solidFill>
                <a:latin typeface="Quicksand" pitchFamily="2" charset="0"/>
              </a:rPr>
              <a:t>B</a:t>
            </a:r>
          </a:p>
        </p:txBody>
      </p:sp>
      <p:sp>
        <p:nvSpPr>
          <p:cNvPr id="8" name="TextBox 7">
            <a:extLst>
              <a:ext uri="{FF2B5EF4-FFF2-40B4-BE49-F238E27FC236}">
                <a16:creationId xmlns:a16="http://schemas.microsoft.com/office/drawing/2014/main" id="{709F470A-13E7-D14A-B039-F8FA340B89D9}"/>
              </a:ext>
            </a:extLst>
          </p:cNvPr>
          <p:cNvSpPr txBox="1"/>
          <p:nvPr/>
        </p:nvSpPr>
        <p:spPr>
          <a:xfrm>
            <a:off x="10455772" y="2577047"/>
            <a:ext cx="605481" cy="400110"/>
          </a:xfrm>
          <a:prstGeom prst="rect">
            <a:avLst/>
          </a:prstGeom>
          <a:noFill/>
        </p:spPr>
        <p:txBody>
          <a:bodyPr wrap="square" rtlCol="0">
            <a:spAutoFit/>
          </a:bodyPr>
          <a:lstStyle/>
          <a:p>
            <a:pPr algn="ctr"/>
            <a:r>
              <a:rPr lang="en-US" sz="2000" b="1" dirty="0">
                <a:solidFill>
                  <a:schemeClr val="accent1"/>
                </a:solidFill>
                <a:latin typeface="Quicksand" pitchFamily="2" charset="0"/>
              </a:rPr>
              <a:t>C</a:t>
            </a:r>
          </a:p>
        </p:txBody>
      </p:sp>
      <p:sp>
        <p:nvSpPr>
          <p:cNvPr id="9" name="TextBox 8">
            <a:extLst>
              <a:ext uri="{FF2B5EF4-FFF2-40B4-BE49-F238E27FC236}">
                <a16:creationId xmlns:a16="http://schemas.microsoft.com/office/drawing/2014/main" id="{6F8F7271-271E-6742-8B11-453FA1BC7139}"/>
              </a:ext>
            </a:extLst>
          </p:cNvPr>
          <p:cNvSpPr txBox="1"/>
          <p:nvPr/>
        </p:nvSpPr>
        <p:spPr>
          <a:xfrm>
            <a:off x="10455772" y="1764162"/>
            <a:ext cx="605481" cy="400110"/>
          </a:xfrm>
          <a:prstGeom prst="rect">
            <a:avLst/>
          </a:prstGeom>
          <a:noFill/>
        </p:spPr>
        <p:txBody>
          <a:bodyPr wrap="square" rtlCol="0">
            <a:spAutoFit/>
          </a:bodyPr>
          <a:lstStyle/>
          <a:p>
            <a:pPr algn="ctr"/>
            <a:r>
              <a:rPr lang="en-US" sz="2000" b="1" dirty="0">
                <a:solidFill>
                  <a:schemeClr val="accent1"/>
                </a:solidFill>
                <a:latin typeface="Quicksand" pitchFamily="2" charset="0"/>
              </a:rPr>
              <a:t>D</a:t>
            </a:r>
          </a:p>
        </p:txBody>
      </p:sp>
      <p:sp>
        <p:nvSpPr>
          <p:cNvPr id="10" name="TextBox 9">
            <a:extLst>
              <a:ext uri="{FF2B5EF4-FFF2-40B4-BE49-F238E27FC236}">
                <a16:creationId xmlns:a16="http://schemas.microsoft.com/office/drawing/2014/main" id="{1615E5C9-E640-524E-992A-58A3146F023C}"/>
              </a:ext>
            </a:extLst>
          </p:cNvPr>
          <p:cNvSpPr txBox="1"/>
          <p:nvPr/>
        </p:nvSpPr>
        <p:spPr>
          <a:xfrm>
            <a:off x="10464564" y="3381513"/>
            <a:ext cx="605481" cy="400110"/>
          </a:xfrm>
          <a:prstGeom prst="rect">
            <a:avLst/>
          </a:prstGeom>
          <a:noFill/>
        </p:spPr>
        <p:txBody>
          <a:bodyPr wrap="square" rtlCol="0">
            <a:spAutoFit/>
          </a:bodyPr>
          <a:lstStyle/>
          <a:p>
            <a:pPr algn="ctr"/>
            <a:r>
              <a:rPr lang="en-US" sz="2000" b="1" dirty="0">
                <a:solidFill>
                  <a:schemeClr val="accent1"/>
                </a:solidFill>
                <a:latin typeface="Quicksand" pitchFamily="2" charset="0"/>
              </a:rPr>
              <a:t>E</a:t>
            </a:r>
          </a:p>
        </p:txBody>
      </p:sp>
      <p:sp>
        <p:nvSpPr>
          <p:cNvPr id="11" name="TextBox 10">
            <a:extLst>
              <a:ext uri="{FF2B5EF4-FFF2-40B4-BE49-F238E27FC236}">
                <a16:creationId xmlns:a16="http://schemas.microsoft.com/office/drawing/2014/main" id="{CD584FC3-2757-C348-BE10-46F3554D307B}"/>
              </a:ext>
            </a:extLst>
          </p:cNvPr>
          <p:cNvSpPr txBox="1"/>
          <p:nvPr/>
        </p:nvSpPr>
        <p:spPr>
          <a:xfrm>
            <a:off x="10464563" y="3746019"/>
            <a:ext cx="605481" cy="400110"/>
          </a:xfrm>
          <a:prstGeom prst="rect">
            <a:avLst/>
          </a:prstGeom>
          <a:noFill/>
        </p:spPr>
        <p:txBody>
          <a:bodyPr wrap="square" rtlCol="0">
            <a:spAutoFit/>
          </a:bodyPr>
          <a:lstStyle/>
          <a:p>
            <a:pPr algn="ctr"/>
            <a:r>
              <a:rPr lang="en-US" sz="2000" b="1" dirty="0">
                <a:solidFill>
                  <a:schemeClr val="accent1"/>
                </a:solidFill>
                <a:latin typeface="Quicksand" pitchFamily="2" charset="0"/>
              </a:rPr>
              <a:t>F</a:t>
            </a:r>
          </a:p>
        </p:txBody>
      </p:sp>
      <p:sp>
        <p:nvSpPr>
          <p:cNvPr id="12" name="TextBox 11">
            <a:extLst>
              <a:ext uri="{FF2B5EF4-FFF2-40B4-BE49-F238E27FC236}">
                <a16:creationId xmlns:a16="http://schemas.microsoft.com/office/drawing/2014/main" id="{336D2C50-8318-CA48-8EE5-8548093D42FE}"/>
              </a:ext>
            </a:extLst>
          </p:cNvPr>
          <p:cNvSpPr txBox="1"/>
          <p:nvPr/>
        </p:nvSpPr>
        <p:spPr>
          <a:xfrm>
            <a:off x="10455770" y="2208219"/>
            <a:ext cx="605481" cy="400110"/>
          </a:xfrm>
          <a:prstGeom prst="rect">
            <a:avLst/>
          </a:prstGeom>
          <a:noFill/>
        </p:spPr>
        <p:txBody>
          <a:bodyPr wrap="square" rtlCol="0">
            <a:spAutoFit/>
          </a:bodyPr>
          <a:lstStyle/>
          <a:p>
            <a:pPr algn="ctr"/>
            <a:r>
              <a:rPr lang="en-US" sz="2000" b="1" dirty="0">
                <a:solidFill>
                  <a:schemeClr val="accent1"/>
                </a:solidFill>
                <a:latin typeface="Quicksand" pitchFamily="2" charset="0"/>
              </a:rPr>
              <a:t>G</a:t>
            </a:r>
          </a:p>
        </p:txBody>
      </p:sp>
      <p:sp>
        <p:nvSpPr>
          <p:cNvPr id="4" name="TextBox 3">
            <a:extLst>
              <a:ext uri="{FF2B5EF4-FFF2-40B4-BE49-F238E27FC236}">
                <a16:creationId xmlns:a16="http://schemas.microsoft.com/office/drawing/2014/main" id="{863B9BBB-C26B-416D-96BD-A649DB7985E1}"/>
              </a:ext>
            </a:extLst>
          </p:cNvPr>
          <p:cNvSpPr txBox="1"/>
          <p:nvPr/>
        </p:nvSpPr>
        <p:spPr>
          <a:xfrm>
            <a:off x="137174" y="400385"/>
            <a:ext cx="11598443" cy="369332"/>
          </a:xfrm>
          <a:prstGeom prst="rect">
            <a:avLst/>
          </a:prstGeom>
          <a:noFill/>
        </p:spPr>
        <p:txBody>
          <a:bodyPr wrap="square" rtlCol="0">
            <a:spAutoFit/>
          </a:bodyPr>
          <a:lstStyle/>
          <a:p>
            <a:r>
              <a:rPr lang="en-MY" b="1" dirty="0">
                <a:solidFill>
                  <a:srgbClr val="7030A0"/>
                </a:solidFill>
                <a:latin typeface="Quicksand" pitchFamily="2" charset="0"/>
              </a:rPr>
              <a:t>ACTIVITY: </a:t>
            </a:r>
            <a:r>
              <a:rPr lang="en-MY" dirty="0">
                <a:solidFill>
                  <a:srgbClr val="7030A0"/>
                </a:solidFill>
                <a:latin typeface="Quicksand" pitchFamily="2" charset="0"/>
              </a:rPr>
              <a:t>Match the key words (A-G) to the correct definition. Then match them to the correct picture (1-7).</a:t>
            </a:r>
          </a:p>
        </p:txBody>
      </p:sp>
      <p:grpSp>
        <p:nvGrpSpPr>
          <p:cNvPr id="13" name="Group 12">
            <a:extLst>
              <a:ext uri="{FF2B5EF4-FFF2-40B4-BE49-F238E27FC236}">
                <a16:creationId xmlns:a16="http://schemas.microsoft.com/office/drawing/2014/main" id="{7A30C57A-B844-4173-8054-378C592D6298}"/>
              </a:ext>
            </a:extLst>
          </p:cNvPr>
          <p:cNvGrpSpPr/>
          <p:nvPr/>
        </p:nvGrpSpPr>
        <p:grpSpPr>
          <a:xfrm>
            <a:off x="223321" y="4213332"/>
            <a:ext cx="11837131" cy="2569010"/>
            <a:chOff x="223321" y="4213332"/>
            <a:chExt cx="11837131" cy="2569010"/>
          </a:xfrm>
        </p:grpSpPr>
        <p:pic>
          <p:nvPicPr>
            <p:cNvPr id="2052" name="Picture 4" descr="Several people in a jon boat on a river inside a cave.">
              <a:extLst>
                <a:ext uri="{FF2B5EF4-FFF2-40B4-BE49-F238E27FC236}">
                  <a16:creationId xmlns:a16="http://schemas.microsoft.com/office/drawing/2014/main" id="{11A01AC0-90EB-455F-B466-DF79A03BF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2678" y="4250216"/>
              <a:ext cx="2127774" cy="1383482"/>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2054" name="Picture 6" descr="Image result for water borehole wikipedia">
              <a:extLst>
                <a:ext uri="{FF2B5EF4-FFF2-40B4-BE49-F238E27FC236}">
                  <a16:creationId xmlns:a16="http://schemas.microsoft.com/office/drawing/2014/main" id="{7068DD66-0589-4550-8405-BC03AFF39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134" y="4246613"/>
              <a:ext cx="2088333" cy="1387085"/>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2056" name="Picture 8" descr="Image result for greywater">
              <a:extLst>
                <a:ext uri="{FF2B5EF4-FFF2-40B4-BE49-F238E27FC236}">
                  <a16:creationId xmlns:a16="http://schemas.microsoft.com/office/drawing/2014/main" id="{D0AC067C-271D-498C-8008-D6EF44589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8771" y="4232755"/>
              <a:ext cx="2127773" cy="1436820"/>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2058" name="Picture 10" descr="Mosel, View, River, Vineyards, Sachsen, Germany">
              <a:extLst>
                <a:ext uri="{FF2B5EF4-FFF2-40B4-BE49-F238E27FC236}">
                  <a16:creationId xmlns:a16="http://schemas.microsoft.com/office/drawing/2014/main" id="{08EB6E91-1553-45E4-B1A6-EFB1EB3CED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3985" y="4255492"/>
              <a:ext cx="2127773" cy="1414083"/>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2060" name="Picture 12" descr="Image result for desalination wikipedia">
              <a:extLst>
                <a:ext uri="{FF2B5EF4-FFF2-40B4-BE49-F238E27FC236}">
                  <a16:creationId xmlns:a16="http://schemas.microsoft.com/office/drawing/2014/main" id="{57633A19-6E2B-49DE-B40E-7F04894D80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0411" y="5446191"/>
              <a:ext cx="2127772" cy="1318676"/>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2062" name="Picture 14" descr="Pipe, Hydroelectric Power Station, Huanza, Peru">
              <a:extLst>
                <a:ext uri="{FF2B5EF4-FFF2-40B4-BE49-F238E27FC236}">
                  <a16:creationId xmlns:a16="http://schemas.microsoft.com/office/drawing/2014/main" id="{36D9947C-3D95-4403-BB60-937EEF60EA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2849" y="5446191"/>
              <a:ext cx="2088333" cy="1318676"/>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2050" name="Picture 2" descr="Reservoir, Dam, Water, Architecture, Barrier Wall">
              <a:extLst>
                <a:ext uri="{FF2B5EF4-FFF2-40B4-BE49-F238E27FC236}">
                  <a16:creationId xmlns:a16="http://schemas.microsoft.com/office/drawing/2014/main" id="{F243DCB9-DEF3-425B-9CA2-B95323F6FB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1977" y="5451992"/>
              <a:ext cx="2101319" cy="1312875"/>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60F3DB-5205-40C9-8B0C-2CC358073FF3}"/>
                </a:ext>
              </a:extLst>
            </p:cNvPr>
            <p:cNvSpPr txBox="1"/>
            <p:nvPr/>
          </p:nvSpPr>
          <p:spPr>
            <a:xfrm>
              <a:off x="223321" y="4223130"/>
              <a:ext cx="309948" cy="369332"/>
            </a:xfrm>
            <a:prstGeom prst="rect">
              <a:avLst/>
            </a:prstGeom>
            <a:noFill/>
            <a:ln w="38100">
              <a:solidFill>
                <a:srgbClr val="7030A0"/>
              </a:solidFill>
            </a:ln>
          </p:spPr>
          <p:txBody>
            <a:bodyPr wrap="square" rtlCol="0">
              <a:spAutoFit/>
            </a:bodyPr>
            <a:lstStyle/>
            <a:p>
              <a:r>
                <a:rPr lang="en-MY" b="1" dirty="0">
                  <a:solidFill>
                    <a:srgbClr val="7030A0"/>
                  </a:solidFill>
                  <a:latin typeface="Quicksand" pitchFamily="2" charset="0"/>
                </a:rPr>
                <a:t>1</a:t>
              </a:r>
            </a:p>
          </p:txBody>
        </p:sp>
        <p:sp>
          <p:nvSpPr>
            <p:cNvPr id="29" name="TextBox 28">
              <a:extLst>
                <a:ext uri="{FF2B5EF4-FFF2-40B4-BE49-F238E27FC236}">
                  <a16:creationId xmlns:a16="http://schemas.microsoft.com/office/drawing/2014/main" id="{0F35320D-3516-4871-97E7-73D07A49E2C3}"/>
                </a:ext>
              </a:extLst>
            </p:cNvPr>
            <p:cNvSpPr txBox="1"/>
            <p:nvPr/>
          </p:nvSpPr>
          <p:spPr>
            <a:xfrm>
              <a:off x="3365975" y="4232755"/>
              <a:ext cx="309948" cy="369332"/>
            </a:xfrm>
            <a:prstGeom prst="rect">
              <a:avLst/>
            </a:prstGeom>
            <a:noFill/>
            <a:ln w="38100">
              <a:solidFill>
                <a:srgbClr val="7030A0"/>
              </a:solidFill>
            </a:ln>
          </p:spPr>
          <p:txBody>
            <a:bodyPr wrap="square" rtlCol="0">
              <a:spAutoFit/>
            </a:bodyPr>
            <a:lstStyle/>
            <a:p>
              <a:r>
                <a:rPr lang="en-MY" b="1" dirty="0">
                  <a:solidFill>
                    <a:srgbClr val="7030A0"/>
                  </a:solidFill>
                  <a:latin typeface="Quicksand" pitchFamily="2" charset="0"/>
                </a:rPr>
                <a:t>2</a:t>
              </a:r>
            </a:p>
          </p:txBody>
        </p:sp>
        <p:sp>
          <p:nvSpPr>
            <p:cNvPr id="30" name="TextBox 29">
              <a:extLst>
                <a:ext uri="{FF2B5EF4-FFF2-40B4-BE49-F238E27FC236}">
                  <a16:creationId xmlns:a16="http://schemas.microsoft.com/office/drawing/2014/main" id="{0A1592CD-F838-43C1-89A1-54BA99F1A8D8}"/>
                </a:ext>
              </a:extLst>
            </p:cNvPr>
            <p:cNvSpPr txBox="1"/>
            <p:nvPr/>
          </p:nvSpPr>
          <p:spPr>
            <a:xfrm>
              <a:off x="6724555" y="4213332"/>
              <a:ext cx="309948" cy="369332"/>
            </a:xfrm>
            <a:prstGeom prst="rect">
              <a:avLst/>
            </a:prstGeom>
            <a:noFill/>
            <a:ln w="38100">
              <a:solidFill>
                <a:srgbClr val="7030A0"/>
              </a:solidFill>
            </a:ln>
          </p:spPr>
          <p:txBody>
            <a:bodyPr wrap="square" rtlCol="0">
              <a:spAutoFit/>
            </a:bodyPr>
            <a:lstStyle/>
            <a:p>
              <a:r>
                <a:rPr lang="en-MY" b="1" dirty="0">
                  <a:solidFill>
                    <a:srgbClr val="7030A0"/>
                  </a:solidFill>
                  <a:latin typeface="Quicksand" pitchFamily="2" charset="0"/>
                </a:rPr>
                <a:t>3</a:t>
              </a:r>
            </a:p>
          </p:txBody>
        </p:sp>
        <p:sp>
          <p:nvSpPr>
            <p:cNvPr id="31" name="TextBox 30">
              <a:extLst>
                <a:ext uri="{FF2B5EF4-FFF2-40B4-BE49-F238E27FC236}">
                  <a16:creationId xmlns:a16="http://schemas.microsoft.com/office/drawing/2014/main" id="{440C743B-A8BB-47A7-84D2-B90167F65DFE}"/>
                </a:ext>
              </a:extLst>
            </p:cNvPr>
            <p:cNvSpPr txBox="1"/>
            <p:nvPr/>
          </p:nvSpPr>
          <p:spPr>
            <a:xfrm>
              <a:off x="9599247" y="4227363"/>
              <a:ext cx="309948" cy="369332"/>
            </a:xfrm>
            <a:prstGeom prst="rect">
              <a:avLst/>
            </a:prstGeom>
            <a:noFill/>
            <a:ln w="38100">
              <a:solidFill>
                <a:srgbClr val="7030A0"/>
              </a:solidFill>
            </a:ln>
          </p:spPr>
          <p:txBody>
            <a:bodyPr wrap="square" rtlCol="0">
              <a:spAutoFit/>
            </a:bodyPr>
            <a:lstStyle/>
            <a:p>
              <a:r>
                <a:rPr lang="en-MY" b="1" dirty="0">
                  <a:solidFill>
                    <a:srgbClr val="7030A0"/>
                  </a:solidFill>
                  <a:latin typeface="Quicksand" pitchFamily="2" charset="0"/>
                </a:rPr>
                <a:t>4</a:t>
              </a:r>
            </a:p>
          </p:txBody>
        </p:sp>
        <p:sp>
          <p:nvSpPr>
            <p:cNvPr id="32" name="TextBox 31">
              <a:extLst>
                <a:ext uri="{FF2B5EF4-FFF2-40B4-BE49-F238E27FC236}">
                  <a16:creationId xmlns:a16="http://schemas.microsoft.com/office/drawing/2014/main" id="{212FE201-E5BA-4ED8-8533-5A88CF0DBDA3}"/>
                </a:ext>
              </a:extLst>
            </p:cNvPr>
            <p:cNvSpPr txBox="1"/>
            <p:nvPr/>
          </p:nvSpPr>
          <p:spPr>
            <a:xfrm>
              <a:off x="1713272" y="6412471"/>
              <a:ext cx="309948" cy="369332"/>
            </a:xfrm>
            <a:prstGeom prst="rect">
              <a:avLst/>
            </a:prstGeom>
            <a:noFill/>
            <a:ln w="38100">
              <a:solidFill>
                <a:srgbClr val="7030A0"/>
              </a:solidFill>
            </a:ln>
          </p:spPr>
          <p:txBody>
            <a:bodyPr wrap="square" rtlCol="0">
              <a:spAutoFit/>
            </a:bodyPr>
            <a:lstStyle/>
            <a:p>
              <a:r>
                <a:rPr lang="en-MY" b="1" dirty="0">
                  <a:solidFill>
                    <a:srgbClr val="7030A0"/>
                  </a:solidFill>
                  <a:latin typeface="Quicksand" pitchFamily="2" charset="0"/>
                </a:rPr>
                <a:t>5</a:t>
              </a:r>
            </a:p>
          </p:txBody>
        </p:sp>
        <p:sp>
          <p:nvSpPr>
            <p:cNvPr id="33" name="TextBox 32">
              <a:extLst>
                <a:ext uri="{FF2B5EF4-FFF2-40B4-BE49-F238E27FC236}">
                  <a16:creationId xmlns:a16="http://schemas.microsoft.com/office/drawing/2014/main" id="{17E427D9-9B16-4888-94AA-C65F44A78C80}"/>
                </a:ext>
              </a:extLst>
            </p:cNvPr>
            <p:cNvSpPr txBox="1"/>
            <p:nvPr/>
          </p:nvSpPr>
          <p:spPr>
            <a:xfrm>
              <a:off x="4935475" y="6412470"/>
              <a:ext cx="309948" cy="369332"/>
            </a:xfrm>
            <a:prstGeom prst="rect">
              <a:avLst/>
            </a:prstGeom>
            <a:noFill/>
            <a:ln w="38100">
              <a:solidFill>
                <a:srgbClr val="7030A0"/>
              </a:solidFill>
            </a:ln>
          </p:spPr>
          <p:txBody>
            <a:bodyPr wrap="square" rtlCol="0">
              <a:spAutoFit/>
            </a:bodyPr>
            <a:lstStyle/>
            <a:p>
              <a:r>
                <a:rPr lang="en-MY" b="1" dirty="0">
                  <a:solidFill>
                    <a:srgbClr val="7030A0"/>
                  </a:solidFill>
                  <a:latin typeface="Quicksand" pitchFamily="2" charset="0"/>
                </a:rPr>
                <a:t>6</a:t>
              </a:r>
            </a:p>
          </p:txBody>
        </p:sp>
        <p:sp>
          <p:nvSpPr>
            <p:cNvPr id="34" name="TextBox 33">
              <a:extLst>
                <a:ext uri="{FF2B5EF4-FFF2-40B4-BE49-F238E27FC236}">
                  <a16:creationId xmlns:a16="http://schemas.microsoft.com/office/drawing/2014/main" id="{05B003F3-BFE1-472E-88C8-DEC459DEDC61}"/>
                </a:ext>
              </a:extLst>
            </p:cNvPr>
            <p:cNvSpPr txBox="1"/>
            <p:nvPr/>
          </p:nvSpPr>
          <p:spPr>
            <a:xfrm>
              <a:off x="8106804" y="6413010"/>
              <a:ext cx="309948" cy="369332"/>
            </a:xfrm>
            <a:prstGeom prst="rect">
              <a:avLst/>
            </a:prstGeom>
            <a:noFill/>
            <a:ln w="38100">
              <a:solidFill>
                <a:srgbClr val="7030A0"/>
              </a:solidFill>
            </a:ln>
          </p:spPr>
          <p:txBody>
            <a:bodyPr wrap="square" rtlCol="0">
              <a:spAutoFit/>
            </a:bodyPr>
            <a:lstStyle/>
            <a:p>
              <a:r>
                <a:rPr lang="en-MY" b="1" dirty="0">
                  <a:solidFill>
                    <a:srgbClr val="7030A0"/>
                  </a:solidFill>
                  <a:latin typeface="Quicksand" pitchFamily="2" charset="0"/>
                </a:rPr>
                <a:t>7</a:t>
              </a:r>
            </a:p>
          </p:txBody>
        </p:sp>
      </p:grpSp>
      <p:sp>
        <p:nvSpPr>
          <p:cNvPr id="36" name="TextBox 35">
            <a:extLst>
              <a:ext uri="{FF2B5EF4-FFF2-40B4-BE49-F238E27FC236}">
                <a16:creationId xmlns:a16="http://schemas.microsoft.com/office/drawing/2014/main" id="{216B6DB1-8E34-4DE1-B49C-DBE9DF80A8EA}"/>
              </a:ext>
            </a:extLst>
          </p:cNvPr>
          <p:cNvSpPr txBox="1"/>
          <p:nvPr/>
        </p:nvSpPr>
        <p:spPr>
          <a:xfrm>
            <a:off x="11313503" y="2264857"/>
            <a:ext cx="605481" cy="400110"/>
          </a:xfrm>
          <a:prstGeom prst="rect">
            <a:avLst/>
          </a:prstGeom>
          <a:noFill/>
        </p:spPr>
        <p:txBody>
          <a:bodyPr wrap="square" rtlCol="0">
            <a:spAutoFit/>
          </a:bodyPr>
          <a:lstStyle/>
          <a:p>
            <a:pPr algn="ctr"/>
            <a:r>
              <a:rPr lang="en-US" sz="2000" b="1" dirty="0">
                <a:solidFill>
                  <a:srgbClr val="7030A0"/>
                </a:solidFill>
                <a:latin typeface="Quicksand" pitchFamily="2" charset="0"/>
              </a:rPr>
              <a:t>5</a:t>
            </a:r>
          </a:p>
        </p:txBody>
      </p:sp>
      <p:sp>
        <p:nvSpPr>
          <p:cNvPr id="37" name="TextBox 36">
            <a:extLst>
              <a:ext uri="{FF2B5EF4-FFF2-40B4-BE49-F238E27FC236}">
                <a16:creationId xmlns:a16="http://schemas.microsoft.com/office/drawing/2014/main" id="{5783BB8D-074A-44C6-B6C4-FFC03AB4599A}"/>
              </a:ext>
            </a:extLst>
          </p:cNvPr>
          <p:cNvSpPr txBox="1"/>
          <p:nvPr/>
        </p:nvSpPr>
        <p:spPr>
          <a:xfrm>
            <a:off x="11322266" y="2994502"/>
            <a:ext cx="605481" cy="400110"/>
          </a:xfrm>
          <a:prstGeom prst="rect">
            <a:avLst/>
          </a:prstGeom>
          <a:noFill/>
        </p:spPr>
        <p:txBody>
          <a:bodyPr wrap="square" rtlCol="0">
            <a:spAutoFit/>
          </a:bodyPr>
          <a:lstStyle/>
          <a:p>
            <a:pPr algn="ctr"/>
            <a:r>
              <a:rPr lang="en-US" sz="2000" b="1" dirty="0">
                <a:solidFill>
                  <a:srgbClr val="7030A0"/>
                </a:solidFill>
                <a:latin typeface="Quicksand" pitchFamily="2" charset="0"/>
              </a:rPr>
              <a:t>6</a:t>
            </a:r>
          </a:p>
        </p:txBody>
      </p:sp>
      <p:sp>
        <p:nvSpPr>
          <p:cNvPr id="38" name="TextBox 37">
            <a:extLst>
              <a:ext uri="{FF2B5EF4-FFF2-40B4-BE49-F238E27FC236}">
                <a16:creationId xmlns:a16="http://schemas.microsoft.com/office/drawing/2014/main" id="{046D379D-0BD4-46AD-9337-592152C8BFB0}"/>
              </a:ext>
            </a:extLst>
          </p:cNvPr>
          <p:cNvSpPr txBox="1"/>
          <p:nvPr/>
        </p:nvSpPr>
        <p:spPr>
          <a:xfrm>
            <a:off x="11325459" y="2651202"/>
            <a:ext cx="605481" cy="400110"/>
          </a:xfrm>
          <a:prstGeom prst="rect">
            <a:avLst/>
          </a:prstGeom>
          <a:noFill/>
        </p:spPr>
        <p:txBody>
          <a:bodyPr wrap="square" rtlCol="0">
            <a:spAutoFit/>
          </a:bodyPr>
          <a:lstStyle/>
          <a:p>
            <a:pPr algn="ctr"/>
            <a:r>
              <a:rPr lang="en-US" sz="2000" b="1" dirty="0">
                <a:solidFill>
                  <a:srgbClr val="7030A0"/>
                </a:solidFill>
                <a:latin typeface="Quicksand" pitchFamily="2" charset="0"/>
              </a:rPr>
              <a:t>1</a:t>
            </a:r>
          </a:p>
        </p:txBody>
      </p:sp>
      <p:sp>
        <p:nvSpPr>
          <p:cNvPr id="39" name="TextBox 38">
            <a:extLst>
              <a:ext uri="{FF2B5EF4-FFF2-40B4-BE49-F238E27FC236}">
                <a16:creationId xmlns:a16="http://schemas.microsoft.com/office/drawing/2014/main" id="{B40C1D7A-567B-4A02-836B-7737677460A4}"/>
              </a:ext>
            </a:extLst>
          </p:cNvPr>
          <p:cNvSpPr txBox="1"/>
          <p:nvPr/>
        </p:nvSpPr>
        <p:spPr>
          <a:xfrm>
            <a:off x="11308861" y="1828032"/>
            <a:ext cx="605481" cy="400110"/>
          </a:xfrm>
          <a:prstGeom prst="rect">
            <a:avLst/>
          </a:prstGeom>
          <a:noFill/>
        </p:spPr>
        <p:txBody>
          <a:bodyPr wrap="square" rtlCol="0">
            <a:spAutoFit/>
          </a:bodyPr>
          <a:lstStyle/>
          <a:p>
            <a:pPr algn="ctr"/>
            <a:r>
              <a:rPr lang="en-US" sz="2000" b="1" dirty="0">
                <a:solidFill>
                  <a:srgbClr val="7030A0"/>
                </a:solidFill>
                <a:latin typeface="Quicksand" pitchFamily="2" charset="0"/>
              </a:rPr>
              <a:t>3</a:t>
            </a:r>
          </a:p>
        </p:txBody>
      </p:sp>
      <p:sp>
        <p:nvSpPr>
          <p:cNvPr id="40" name="TextBox 39">
            <a:extLst>
              <a:ext uri="{FF2B5EF4-FFF2-40B4-BE49-F238E27FC236}">
                <a16:creationId xmlns:a16="http://schemas.microsoft.com/office/drawing/2014/main" id="{FB91F73C-7D9C-4E40-B698-9878DF8445DB}"/>
              </a:ext>
            </a:extLst>
          </p:cNvPr>
          <p:cNvSpPr txBox="1"/>
          <p:nvPr/>
        </p:nvSpPr>
        <p:spPr>
          <a:xfrm>
            <a:off x="11332706" y="3737913"/>
            <a:ext cx="605481" cy="400110"/>
          </a:xfrm>
          <a:prstGeom prst="rect">
            <a:avLst/>
          </a:prstGeom>
          <a:noFill/>
        </p:spPr>
        <p:txBody>
          <a:bodyPr wrap="square" rtlCol="0">
            <a:spAutoFit/>
          </a:bodyPr>
          <a:lstStyle/>
          <a:p>
            <a:pPr algn="ctr"/>
            <a:r>
              <a:rPr lang="en-US" sz="2000" b="1" dirty="0">
                <a:solidFill>
                  <a:srgbClr val="7030A0"/>
                </a:solidFill>
                <a:latin typeface="Quicksand" pitchFamily="2" charset="0"/>
              </a:rPr>
              <a:t>7</a:t>
            </a:r>
          </a:p>
        </p:txBody>
      </p:sp>
      <p:sp>
        <p:nvSpPr>
          <p:cNvPr id="41" name="TextBox 40">
            <a:extLst>
              <a:ext uri="{FF2B5EF4-FFF2-40B4-BE49-F238E27FC236}">
                <a16:creationId xmlns:a16="http://schemas.microsoft.com/office/drawing/2014/main" id="{97404555-E455-47C5-8002-750F00AD3205}"/>
              </a:ext>
            </a:extLst>
          </p:cNvPr>
          <p:cNvSpPr txBox="1"/>
          <p:nvPr/>
        </p:nvSpPr>
        <p:spPr>
          <a:xfrm>
            <a:off x="11308860" y="1357526"/>
            <a:ext cx="605481" cy="400110"/>
          </a:xfrm>
          <a:prstGeom prst="rect">
            <a:avLst/>
          </a:prstGeom>
          <a:noFill/>
        </p:spPr>
        <p:txBody>
          <a:bodyPr wrap="square" rtlCol="0">
            <a:spAutoFit/>
          </a:bodyPr>
          <a:lstStyle/>
          <a:p>
            <a:pPr algn="ctr"/>
            <a:r>
              <a:rPr lang="en-US" sz="2000" b="1" dirty="0">
                <a:solidFill>
                  <a:srgbClr val="7030A0"/>
                </a:solidFill>
                <a:latin typeface="Quicksand" pitchFamily="2" charset="0"/>
              </a:rPr>
              <a:t>4</a:t>
            </a:r>
          </a:p>
        </p:txBody>
      </p:sp>
      <p:sp>
        <p:nvSpPr>
          <p:cNvPr id="42" name="TextBox 41">
            <a:extLst>
              <a:ext uri="{FF2B5EF4-FFF2-40B4-BE49-F238E27FC236}">
                <a16:creationId xmlns:a16="http://schemas.microsoft.com/office/drawing/2014/main" id="{AF491A13-BB4E-4A5C-A8B4-F0C43CC67360}"/>
              </a:ext>
            </a:extLst>
          </p:cNvPr>
          <p:cNvSpPr txBox="1"/>
          <p:nvPr/>
        </p:nvSpPr>
        <p:spPr>
          <a:xfrm>
            <a:off x="11331015" y="3366208"/>
            <a:ext cx="605481" cy="400110"/>
          </a:xfrm>
          <a:prstGeom prst="rect">
            <a:avLst/>
          </a:prstGeom>
          <a:noFill/>
        </p:spPr>
        <p:txBody>
          <a:bodyPr wrap="square" rtlCol="0">
            <a:spAutoFit/>
          </a:bodyPr>
          <a:lstStyle/>
          <a:p>
            <a:pPr algn="ctr"/>
            <a:r>
              <a:rPr lang="en-US" sz="2000" b="1" dirty="0">
                <a:solidFill>
                  <a:srgbClr val="7030A0"/>
                </a:solidFill>
                <a:latin typeface="Quicksand" pitchFamily="2" charset="0"/>
              </a:rPr>
              <a:t>2</a:t>
            </a:r>
          </a:p>
        </p:txBody>
      </p:sp>
    </p:spTree>
    <p:extLst>
      <p:ext uri="{BB962C8B-B14F-4D97-AF65-F5344CB8AC3E}">
        <p14:creationId xmlns:p14="http://schemas.microsoft.com/office/powerpoint/2010/main" val="396427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36" grpId="0"/>
      <p:bldP spid="37" grpId="0"/>
      <p:bldP spid="38" grpId="0"/>
      <p:bldP spid="39"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BDADA-C4E2-42F5-8E60-BDB974D0FE66}"/>
              </a:ext>
            </a:extLst>
          </p:cNvPr>
          <p:cNvSpPr txBox="1"/>
          <p:nvPr/>
        </p:nvSpPr>
        <p:spPr>
          <a:xfrm>
            <a:off x="3435179" y="-55755"/>
            <a:ext cx="4769708" cy="461665"/>
          </a:xfrm>
          <a:prstGeom prst="rect">
            <a:avLst/>
          </a:prstGeom>
          <a:noFill/>
        </p:spPr>
        <p:txBody>
          <a:bodyPr wrap="square" rtlCol="0">
            <a:spAutoFit/>
          </a:bodyPr>
          <a:lstStyle/>
          <a:p>
            <a:pPr algn="ctr"/>
            <a:r>
              <a:rPr lang="en-US" sz="2400" b="1" u="sng" dirty="0">
                <a:latin typeface="Quicksand" pitchFamily="2" charset="0"/>
              </a:rPr>
              <a:t>How do humans use water?</a:t>
            </a:r>
          </a:p>
        </p:txBody>
      </p:sp>
      <p:grpSp>
        <p:nvGrpSpPr>
          <p:cNvPr id="24" name="Group 23">
            <a:extLst>
              <a:ext uri="{FF2B5EF4-FFF2-40B4-BE49-F238E27FC236}">
                <a16:creationId xmlns:a16="http://schemas.microsoft.com/office/drawing/2014/main" id="{FE651871-9863-413C-BFFD-B519E79CBD8D}"/>
              </a:ext>
            </a:extLst>
          </p:cNvPr>
          <p:cNvGrpSpPr/>
          <p:nvPr/>
        </p:nvGrpSpPr>
        <p:grpSpPr>
          <a:xfrm>
            <a:off x="73140" y="469369"/>
            <a:ext cx="11949862" cy="6325935"/>
            <a:chOff x="73140" y="469369"/>
            <a:chExt cx="11949862" cy="6325935"/>
          </a:xfrm>
        </p:grpSpPr>
        <p:grpSp>
          <p:nvGrpSpPr>
            <p:cNvPr id="22" name="Group 21">
              <a:extLst>
                <a:ext uri="{FF2B5EF4-FFF2-40B4-BE49-F238E27FC236}">
                  <a16:creationId xmlns:a16="http://schemas.microsoft.com/office/drawing/2014/main" id="{14E74028-ECC9-482A-898E-35575744E41A}"/>
                </a:ext>
              </a:extLst>
            </p:cNvPr>
            <p:cNvGrpSpPr/>
            <p:nvPr/>
          </p:nvGrpSpPr>
          <p:grpSpPr>
            <a:xfrm>
              <a:off x="4118721" y="474926"/>
              <a:ext cx="3843951" cy="6320378"/>
              <a:chOff x="4252534" y="508379"/>
              <a:chExt cx="3843951" cy="6320378"/>
            </a:xfrm>
          </p:grpSpPr>
          <p:sp>
            <p:nvSpPr>
              <p:cNvPr id="11" name="TextBox 10">
                <a:extLst>
                  <a:ext uri="{FF2B5EF4-FFF2-40B4-BE49-F238E27FC236}">
                    <a16:creationId xmlns:a16="http://schemas.microsoft.com/office/drawing/2014/main" id="{9D9BD600-521D-4523-8CCA-9FD6B69BDB6F}"/>
                  </a:ext>
                </a:extLst>
              </p:cNvPr>
              <p:cNvSpPr txBox="1"/>
              <p:nvPr/>
            </p:nvSpPr>
            <p:spPr>
              <a:xfrm>
                <a:off x="4252534" y="508379"/>
                <a:ext cx="3843950" cy="369332"/>
              </a:xfrm>
              <a:prstGeom prst="rect">
                <a:avLst/>
              </a:prstGeom>
              <a:noFill/>
              <a:ln w="28575">
                <a:solidFill>
                  <a:schemeClr val="accent6">
                    <a:lumMod val="75000"/>
                  </a:schemeClr>
                </a:solidFill>
              </a:ln>
            </p:spPr>
            <p:txBody>
              <a:bodyPr wrap="square" rtlCol="0">
                <a:spAutoFit/>
              </a:bodyPr>
              <a:lstStyle/>
              <a:p>
                <a:pPr algn="ctr"/>
                <a:r>
                  <a:rPr lang="en-MY" b="1" dirty="0">
                    <a:solidFill>
                      <a:schemeClr val="accent6">
                        <a:lumMod val="75000"/>
                      </a:schemeClr>
                    </a:solidFill>
                    <a:latin typeface="Quicksand" pitchFamily="2" charset="0"/>
                  </a:rPr>
                  <a:t>DOMESTIC USE</a:t>
                </a:r>
              </a:p>
            </p:txBody>
          </p:sp>
          <p:sp>
            <p:nvSpPr>
              <p:cNvPr id="8" name="TextBox 7">
                <a:extLst>
                  <a:ext uri="{FF2B5EF4-FFF2-40B4-BE49-F238E27FC236}">
                    <a16:creationId xmlns:a16="http://schemas.microsoft.com/office/drawing/2014/main" id="{CE633AAD-0A6A-4945-865C-13C279B42EC5}"/>
                  </a:ext>
                </a:extLst>
              </p:cNvPr>
              <p:cNvSpPr txBox="1"/>
              <p:nvPr/>
            </p:nvSpPr>
            <p:spPr>
              <a:xfrm>
                <a:off x="4252534" y="3966435"/>
                <a:ext cx="3843951" cy="2862322"/>
              </a:xfrm>
              <a:prstGeom prst="rect">
                <a:avLst/>
              </a:prstGeom>
              <a:noFill/>
              <a:ln w="28575">
                <a:solidFill>
                  <a:schemeClr val="accent6">
                    <a:lumMod val="75000"/>
                  </a:schemeClr>
                </a:solidFill>
              </a:ln>
            </p:spPr>
            <p:txBody>
              <a:bodyPr wrap="square" rtlCol="0">
                <a:spAutoFit/>
              </a:bodyPr>
              <a:lstStyle/>
              <a:p>
                <a:r>
                  <a:rPr lang="en-US" b="1" dirty="0">
                    <a:solidFill>
                      <a:schemeClr val="accent6">
                        <a:lumMod val="75000"/>
                      </a:schemeClr>
                    </a:solidFill>
                    <a:latin typeface="Quicksand" pitchFamily="2" charset="0"/>
                  </a:rPr>
                  <a:t>Domestic </a:t>
                </a:r>
                <a:r>
                  <a:rPr lang="en-US" dirty="0">
                    <a:solidFill>
                      <a:schemeClr val="accent6">
                        <a:lumMod val="75000"/>
                      </a:schemeClr>
                    </a:solidFill>
                    <a:latin typeface="Quicksand" pitchFamily="2" charset="0"/>
                  </a:rPr>
                  <a:t>= to do with the home.</a:t>
                </a:r>
              </a:p>
              <a:p>
                <a:endParaRPr lang="en-MY" dirty="0">
                  <a:solidFill>
                    <a:schemeClr val="accent6">
                      <a:lumMod val="75000"/>
                    </a:schemeClr>
                  </a:solidFill>
                  <a:latin typeface="Quicksand" pitchFamily="2" charset="0"/>
                </a:endParaRPr>
              </a:p>
              <a:p>
                <a:r>
                  <a:rPr lang="en-MY" dirty="0">
                    <a:solidFill>
                      <a:schemeClr val="accent6">
                        <a:lumMod val="75000"/>
                      </a:schemeClr>
                    </a:solidFill>
                    <a:latin typeface="Quicksand" pitchFamily="2" charset="0"/>
                  </a:rPr>
                  <a:t>7.8 billion people use water each and every day in their homes for </a:t>
                </a:r>
                <a:r>
                  <a:rPr lang="en-US" dirty="0">
                    <a:solidFill>
                      <a:srgbClr val="548235"/>
                    </a:solidFill>
                    <a:latin typeface="Quicksand" pitchFamily="2" charset="0"/>
                  </a:rPr>
                  <a:t>cooking</a:t>
                </a:r>
                <a:r>
                  <a:rPr lang="en-US" dirty="0">
                    <a:solidFill>
                      <a:schemeClr val="accent6">
                        <a:lumMod val="75000"/>
                      </a:schemeClr>
                    </a:solidFill>
                    <a:latin typeface="Quicksand" pitchFamily="2" charset="0"/>
                  </a:rPr>
                  <a:t>, bathing, washing clothes, hygiene and sanitation.</a:t>
                </a:r>
              </a:p>
              <a:p>
                <a:endParaRPr lang="en-US" dirty="0">
                  <a:solidFill>
                    <a:srgbClr val="00B050"/>
                  </a:solidFill>
                  <a:latin typeface="Quicksand" pitchFamily="2" charset="0"/>
                </a:endParaRPr>
              </a:p>
              <a:p>
                <a:endParaRPr lang="en-US" dirty="0">
                  <a:solidFill>
                    <a:srgbClr val="00B050"/>
                  </a:solidFill>
                  <a:latin typeface="Quicksand" pitchFamily="2" charset="0"/>
                </a:endParaRPr>
              </a:p>
              <a:p>
                <a:endParaRPr lang="en-US" dirty="0">
                  <a:solidFill>
                    <a:srgbClr val="00B050"/>
                  </a:solidFill>
                  <a:latin typeface="Quicksand" pitchFamily="2" charset="0"/>
                </a:endParaRPr>
              </a:p>
              <a:p>
                <a:endParaRPr lang="en-US" dirty="0">
                  <a:solidFill>
                    <a:srgbClr val="00B050"/>
                  </a:solidFill>
                  <a:latin typeface="Quicksand" pitchFamily="2" charset="0"/>
                </a:endParaRPr>
              </a:p>
            </p:txBody>
          </p:sp>
          <p:pic>
            <p:nvPicPr>
              <p:cNvPr id="16" name="Picture 15">
                <a:extLst>
                  <a:ext uri="{FF2B5EF4-FFF2-40B4-BE49-F238E27FC236}">
                    <a16:creationId xmlns:a16="http://schemas.microsoft.com/office/drawing/2014/main" id="{212D4EF0-54A3-4E5A-AD69-E4E0D017B978}"/>
                  </a:ext>
                </a:extLst>
              </p:cNvPr>
              <p:cNvPicPr>
                <a:picLocks/>
              </p:cNvPicPr>
              <p:nvPr/>
            </p:nvPicPr>
            <p:blipFill>
              <a:blip r:embed="rId3"/>
              <a:stretch>
                <a:fillRect/>
              </a:stretch>
            </p:blipFill>
            <p:spPr>
              <a:xfrm>
                <a:off x="4269427" y="900013"/>
                <a:ext cx="3821311" cy="3066422"/>
              </a:xfrm>
              <a:prstGeom prst="rect">
                <a:avLst/>
              </a:prstGeom>
              <a:ln w="28575">
                <a:solidFill>
                  <a:schemeClr val="accent6">
                    <a:lumMod val="75000"/>
                  </a:schemeClr>
                </a:solidFill>
              </a:ln>
            </p:spPr>
          </p:pic>
        </p:grpSp>
        <p:grpSp>
          <p:nvGrpSpPr>
            <p:cNvPr id="19" name="Group 18">
              <a:extLst>
                <a:ext uri="{FF2B5EF4-FFF2-40B4-BE49-F238E27FC236}">
                  <a16:creationId xmlns:a16="http://schemas.microsoft.com/office/drawing/2014/main" id="{58C7F05E-673F-4B17-89AE-B4B20B5DB6BD}"/>
                </a:ext>
              </a:extLst>
            </p:cNvPr>
            <p:cNvGrpSpPr/>
            <p:nvPr/>
          </p:nvGrpSpPr>
          <p:grpSpPr>
            <a:xfrm>
              <a:off x="73140" y="477329"/>
              <a:ext cx="3856064" cy="6311281"/>
              <a:chOff x="296163" y="499631"/>
              <a:chExt cx="3856064" cy="6311281"/>
            </a:xfrm>
          </p:grpSpPr>
          <p:sp>
            <p:nvSpPr>
              <p:cNvPr id="7" name="TextBox 6">
                <a:extLst>
                  <a:ext uri="{FF2B5EF4-FFF2-40B4-BE49-F238E27FC236}">
                    <a16:creationId xmlns:a16="http://schemas.microsoft.com/office/drawing/2014/main" id="{F6583472-844F-4CBE-AA9E-60D08EA53EC3}"/>
                  </a:ext>
                </a:extLst>
              </p:cNvPr>
              <p:cNvSpPr txBox="1"/>
              <p:nvPr/>
            </p:nvSpPr>
            <p:spPr>
              <a:xfrm>
                <a:off x="296163" y="499631"/>
                <a:ext cx="3856064" cy="369332"/>
              </a:xfrm>
              <a:prstGeom prst="rect">
                <a:avLst/>
              </a:prstGeom>
              <a:noFill/>
              <a:ln w="28575">
                <a:solidFill>
                  <a:srgbClr val="7030A0"/>
                </a:solidFill>
              </a:ln>
            </p:spPr>
            <p:txBody>
              <a:bodyPr wrap="square" rtlCol="0">
                <a:spAutoFit/>
              </a:bodyPr>
              <a:lstStyle/>
              <a:p>
                <a:pPr algn="ctr"/>
                <a:r>
                  <a:rPr lang="en-MY" b="1" dirty="0">
                    <a:solidFill>
                      <a:srgbClr val="7030A0"/>
                    </a:solidFill>
                    <a:latin typeface="Quicksand" pitchFamily="2" charset="0"/>
                  </a:rPr>
                  <a:t>INDUSTRIAL USE</a:t>
                </a:r>
              </a:p>
            </p:txBody>
          </p:sp>
          <p:sp>
            <p:nvSpPr>
              <p:cNvPr id="14" name="TextBox 13">
                <a:extLst>
                  <a:ext uri="{FF2B5EF4-FFF2-40B4-BE49-F238E27FC236}">
                    <a16:creationId xmlns:a16="http://schemas.microsoft.com/office/drawing/2014/main" id="{18374A6D-3B0E-45F3-9D6D-5F9C1C9F06CB}"/>
                  </a:ext>
                </a:extLst>
              </p:cNvPr>
              <p:cNvSpPr txBox="1"/>
              <p:nvPr/>
            </p:nvSpPr>
            <p:spPr>
              <a:xfrm>
                <a:off x="296163" y="3948590"/>
                <a:ext cx="3856063" cy="2862322"/>
              </a:xfrm>
              <a:prstGeom prst="rect">
                <a:avLst/>
              </a:prstGeom>
              <a:noFill/>
              <a:ln w="28575">
                <a:solidFill>
                  <a:srgbClr val="7030A0"/>
                </a:solidFill>
              </a:ln>
            </p:spPr>
            <p:txBody>
              <a:bodyPr wrap="square" rtlCol="0">
                <a:spAutoFit/>
              </a:bodyPr>
              <a:lstStyle/>
              <a:p>
                <a:r>
                  <a:rPr lang="en-US" b="1" dirty="0">
                    <a:solidFill>
                      <a:srgbClr val="7030A0"/>
                    </a:solidFill>
                    <a:latin typeface="Quicksand" pitchFamily="2" charset="0"/>
                  </a:rPr>
                  <a:t>Industrial = </a:t>
                </a:r>
                <a:r>
                  <a:rPr lang="en-US" dirty="0">
                    <a:solidFill>
                      <a:srgbClr val="7030A0"/>
                    </a:solidFill>
                    <a:latin typeface="Quicksand" pitchFamily="2" charset="0"/>
                  </a:rPr>
                  <a:t>to do with work and manufacturing e.g. mining, making cars or making electronics.</a:t>
                </a:r>
              </a:p>
              <a:p>
                <a:endParaRPr lang="en-US" dirty="0">
                  <a:solidFill>
                    <a:srgbClr val="7030A0"/>
                  </a:solidFill>
                  <a:latin typeface="Quicksand" pitchFamily="2" charset="0"/>
                </a:endParaRPr>
              </a:p>
              <a:p>
                <a:r>
                  <a:rPr lang="en-US" dirty="0">
                    <a:solidFill>
                      <a:srgbClr val="7030A0"/>
                    </a:solidFill>
                    <a:latin typeface="Quicksand" pitchFamily="2" charset="0"/>
                  </a:rPr>
                  <a:t>Water is used in most manufacturing processes - some big water uses are in making paper and petrol. Water is especially important in producing electricity.</a:t>
                </a:r>
              </a:p>
            </p:txBody>
          </p:sp>
          <p:pic>
            <p:nvPicPr>
              <p:cNvPr id="17" name="Picture 16">
                <a:extLst>
                  <a:ext uri="{FF2B5EF4-FFF2-40B4-BE49-F238E27FC236}">
                    <a16:creationId xmlns:a16="http://schemas.microsoft.com/office/drawing/2014/main" id="{650335AD-293C-4275-882B-8E40AA0227DD}"/>
                  </a:ext>
                </a:extLst>
              </p:cNvPr>
              <p:cNvPicPr>
                <a:picLocks/>
              </p:cNvPicPr>
              <p:nvPr/>
            </p:nvPicPr>
            <p:blipFill>
              <a:blip r:embed="rId4"/>
              <a:stretch>
                <a:fillRect/>
              </a:stretch>
            </p:blipFill>
            <p:spPr>
              <a:xfrm>
                <a:off x="317980" y="900013"/>
                <a:ext cx="3821311" cy="3032925"/>
              </a:xfrm>
              <a:prstGeom prst="rect">
                <a:avLst/>
              </a:prstGeom>
              <a:ln w="28575">
                <a:solidFill>
                  <a:srgbClr val="7030A0"/>
                </a:solidFill>
              </a:ln>
            </p:spPr>
          </p:pic>
        </p:grpSp>
        <p:grpSp>
          <p:nvGrpSpPr>
            <p:cNvPr id="23" name="Group 22">
              <a:extLst>
                <a:ext uri="{FF2B5EF4-FFF2-40B4-BE49-F238E27FC236}">
                  <a16:creationId xmlns:a16="http://schemas.microsoft.com/office/drawing/2014/main" id="{9B22B5C1-75D9-426C-B033-58CB47108E14}"/>
                </a:ext>
              </a:extLst>
            </p:cNvPr>
            <p:cNvGrpSpPr/>
            <p:nvPr/>
          </p:nvGrpSpPr>
          <p:grpSpPr>
            <a:xfrm>
              <a:off x="8140075" y="469369"/>
              <a:ext cx="3882927" cy="6321762"/>
              <a:chOff x="8195830" y="513973"/>
              <a:chExt cx="3882927" cy="6321762"/>
            </a:xfrm>
          </p:grpSpPr>
          <p:sp>
            <p:nvSpPr>
              <p:cNvPr id="12" name="TextBox 11">
                <a:extLst>
                  <a:ext uri="{FF2B5EF4-FFF2-40B4-BE49-F238E27FC236}">
                    <a16:creationId xmlns:a16="http://schemas.microsoft.com/office/drawing/2014/main" id="{ADA0C5FC-EB37-452C-A265-A0EAF429C178}"/>
                  </a:ext>
                </a:extLst>
              </p:cNvPr>
              <p:cNvSpPr txBox="1"/>
              <p:nvPr/>
            </p:nvSpPr>
            <p:spPr>
              <a:xfrm>
                <a:off x="8195830" y="513973"/>
                <a:ext cx="3882927" cy="369332"/>
              </a:xfrm>
              <a:prstGeom prst="rect">
                <a:avLst/>
              </a:prstGeom>
              <a:noFill/>
              <a:ln w="28575">
                <a:solidFill>
                  <a:schemeClr val="accent2">
                    <a:lumMod val="75000"/>
                  </a:schemeClr>
                </a:solidFill>
              </a:ln>
            </p:spPr>
            <p:txBody>
              <a:bodyPr wrap="square" rtlCol="0">
                <a:spAutoFit/>
              </a:bodyPr>
              <a:lstStyle/>
              <a:p>
                <a:pPr algn="ctr"/>
                <a:r>
                  <a:rPr lang="en-MY" b="1" dirty="0">
                    <a:solidFill>
                      <a:schemeClr val="accent2"/>
                    </a:solidFill>
                    <a:latin typeface="Quicksand" pitchFamily="2" charset="0"/>
                  </a:rPr>
                  <a:t>AGRICULTURAL USE</a:t>
                </a:r>
              </a:p>
            </p:txBody>
          </p:sp>
          <p:sp>
            <p:nvSpPr>
              <p:cNvPr id="15" name="TextBox 14">
                <a:extLst>
                  <a:ext uri="{FF2B5EF4-FFF2-40B4-BE49-F238E27FC236}">
                    <a16:creationId xmlns:a16="http://schemas.microsoft.com/office/drawing/2014/main" id="{6FDDC746-BB67-45BF-B1AF-51924F4FF7DF}"/>
                  </a:ext>
                </a:extLst>
              </p:cNvPr>
              <p:cNvSpPr txBox="1"/>
              <p:nvPr/>
            </p:nvSpPr>
            <p:spPr>
              <a:xfrm>
                <a:off x="8195833" y="3973413"/>
                <a:ext cx="3882924" cy="2862322"/>
              </a:xfrm>
              <a:prstGeom prst="rect">
                <a:avLst/>
              </a:prstGeom>
              <a:noFill/>
              <a:ln w="28575">
                <a:solidFill>
                  <a:schemeClr val="accent2">
                    <a:lumMod val="75000"/>
                  </a:schemeClr>
                </a:solidFill>
              </a:ln>
            </p:spPr>
            <p:txBody>
              <a:bodyPr wrap="square" rtlCol="0">
                <a:spAutoFit/>
              </a:bodyPr>
              <a:lstStyle/>
              <a:p>
                <a:r>
                  <a:rPr lang="en-US" b="1" dirty="0">
                    <a:solidFill>
                      <a:schemeClr val="accent2">
                        <a:lumMod val="75000"/>
                      </a:schemeClr>
                    </a:solidFill>
                    <a:latin typeface="Quicksand" pitchFamily="2" charset="0"/>
                  </a:rPr>
                  <a:t>Agriculture </a:t>
                </a:r>
                <a:r>
                  <a:rPr lang="en-US" dirty="0">
                    <a:solidFill>
                      <a:schemeClr val="accent2">
                        <a:lumMod val="75000"/>
                      </a:schemeClr>
                    </a:solidFill>
                    <a:latin typeface="Quicksand" pitchFamily="2" charset="0"/>
                  </a:rPr>
                  <a:t>= to do with farming.</a:t>
                </a:r>
              </a:p>
              <a:p>
                <a:endParaRPr lang="en-MY" dirty="0">
                  <a:solidFill>
                    <a:schemeClr val="accent2">
                      <a:lumMod val="75000"/>
                    </a:schemeClr>
                  </a:solidFill>
                  <a:latin typeface="Quicksand" pitchFamily="2" charset="0"/>
                </a:endParaRPr>
              </a:p>
              <a:p>
                <a:r>
                  <a:rPr lang="en-US" dirty="0">
                    <a:solidFill>
                      <a:schemeClr val="accent2">
                        <a:lumMod val="75000"/>
                      </a:schemeClr>
                    </a:solidFill>
                    <a:latin typeface="Quicksand" pitchFamily="2" charset="0"/>
                  </a:rPr>
                  <a:t>Water is essential in food production through irrigation (artificial watering of crops) and meat production. Irrigation is the single biggest use of water around the world. Without it we would not be able to produce enough food.</a:t>
                </a:r>
              </a:p>
              <a:p>
                <a:endParaRPr lang="en-US" dirty="0">
                  <a:solidFill>
                    <a:schemeClr val="accent2">
                      <a:lumMod val="75000"/>
                    </a:schemeClr>
                  </a:solidFill>
                  <a:latin typeface="Quicksand" pitchFamily="2" charset="0"/>
                </a:endParaRPr>
              </a:p>
            </p:txBody>
          </p:sp>
          <p:pic>
            <p:nvPicPr>
              <p:cNvPr id="18" name="Picture 17">
                <a:extLst>
                  <a:ext uri="{FF2B5EF4-FFF2-40B4-BE49-F238E27FC236}">
                    <a16:creationId xmlns:a16="http://schemas.microsoft.com/office/drawing/2014/main" id="{847F95BE-6C9A-44E1-A7E5-6E53F72D0DDD}"/>
                  </a:ext>
                </a:extLst>
              </p:cNvPr>
              <p:cNvPicPr>
                <a:picLocks/>
              </p:cNvPicPr>
              <p:nvPr/>
            </p:nvPicPr>
            <p:blipFill>
              <a:blip r:embed="rId5"/>
              <a:stretch>
                <a:fillRect/>
              </a:stretch>
            </p:blipFill>
            <p:spPr>
              <a:xfrm>
                <a:off x="8215133" y="895700"/>
                <a:ext cx="3850487" cy="3066422"/>
              </a:xfrm>
              <a:prstGeom prst="rect">
                <a:avLst/>
              </a:prstGeom>
              <a:ln w="28575">
                <a:solidFill>
                  <a:schemeClr val="accent2">
                    <a:lumMod val="75000"/>
                  </a:schemeClr>
                </a:solidFill>
              </a:ln>
            </p:spPr>
          </p:pic>
        </p:grpSp>
      </p:grpSp>
    </p:spTree>
    <p:extLst>
      <p:ext uri="{BB962C8B-B14F-4D97-AF65-F5344CB8AC3E}">
        <p14:creationId xmlns:p14="http://schemas.microsoft.com/office/powerpoint/2010/main" val="482506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208884-C9B0-44C4-9687-0BCF40681243}"/>
              </a:ext>
            </a:extLst>
          </p:cNvPr>
          <p:cNvSpPr txBox="1"/>
          <p:nvPr/>
        </p:nvSpPr>
        <p:spPr>
          <a:xfrm>
            <a:off x="1102269" y="-24252"/>
            <a:ext cx="9887987" cy="461665"/>
          </a:xfrm>
          <a:prstGeom prst="rect">
            <a:avLst/>
          </a:prstGeom>
          <a:noFill/>
        </p:spPr>
        <p:txBody>
          <a:bodyPr wrap="square" rtlCol="0">
            <a:spAutoFit/>
          </a:bodyPr>
          <a:lstStyle/>
          <a:p>
            <a:pPr algn="ctr"/>
            <a:r>
              <a:rPr lang="en-US" sz="2400" b="1" u="sng" dirty="0">
                <a:latin typeface="Quicksand" pitchFamily="2" charset="0"/>
              </a:rPr>
              <a:t>How do countries at different levels of development use water?</a:t>
            </a:r>
          </a:p>
        </p:txBody>
      </p:sp>
      <p:sp>
        <p:nvSpPr>
          <p:cNvPr id="32" name="TextBox 31">
            <a:extLst>
              <a:ext uri="{FF2B5EF4-FFF2-40B4-BE49-F238E27FC236}">
                <a16:creationId xmlns:a16="http://schemas.microsoft.com/office/drawing/2014/main" id="{F98B565A-BE31-4057-B219-72425AA0F9DE}"/>
              </a:ext>
            </a:extLst>
          </p:cNvPr>
          <p:cNvSpPr txBox="1"/>
          <p:nvPr/>
        </p:nvSpPr>
        <p:spPr>
          <a:xfrm>
            <a:off x="142044" y="440795"/>
            <a:ext cx="11598443" cy="369332"/>
          </a:xfrm>
          <a:prstGeom prst="rect">
            <a:avLst/>
          </a:prstGeom>
          <a:noFill/>
        </p:spPr>
        <p:txBody>
          <a:bodyPr wrap="square" rtlCol="0">
            <a:spAutoFit/>
          </a:bodyPr>
          <a:lstStyle/>
          <a:p>
            <a:r>
              <a:rPr lang="en-MY" b="1" dirty="0">
                <a:solidFill>
                  <a:srgbClr val="7030A0"/>
                </a:solidFill>
                <a:latin typeface="Quicksand" pitchFamily="2" charset="0"/>
              </a:rPr>
              <a:t>ACTIVITY: </a:t>
            </a:r>
            <a:r>
              <a:rPr lang="en-MY" dirty="0">
                <a:solidFill>
                  <a:srgbClr val="7030A0"/>
                </a:solidFill>
                <a:latin typeface="Quicksand" pitchFamily="2" charset="0"/>
              </a:rPr>
              <a:t>Use the information provided to complete the pie charts for the UK, Mali and India.</a:t>
            </a:r>
          </a:p>
        </p:txBody>
      </p:sp>
      <p:pic>
        <p:nvPicPr>
          <p:cNvPr id="14" name="Picture 13" descr="Map&#10;&#10;Description automatically generated">
            <a:extLst>
              <a:ext uri="{FF2B5EF4-FFF2-40B4-BE49-F238E27FC236}">
                <a16:creationId xmlns:a16="http://schemas.microsoft.com/office/drawing/2014/main" id="{97AA0DE3-FBCA-4431-81BA-C8930C38275D}"/>
              </a:ext>
            </a:extLst>
          </p:cNvPr>
          <p:cNvPicPr>
            <a:picLocks noChangeAspect="1"/>
          </p:cNvPicPr>
          <p:nvPr/>
        </p:nvPicPr>
        <p:blipFill rotWithShape="1">
          <a:blip r:embed="rId3">
            <a:extLst>
              <a:ext uri="{28A0092B-C50C-407E-A947-70E740481C1C}">
                <a14:useLocalDpi xmlns:a14="http://schemas.microsoft.com/office/drawing/2010/main" val="0"/>
              </a:ext>
            </a:extLst>
          </a:blip>
          <a:srcRect l="1203" t="16586" r="1244" b="16585"/>
          <a:stretch/>
        </p:blipFill>
        <p:spPr>
          <a:xfrm>
            <a:off x="86289" y="713678"/>
            <a:ext cx="12049956" cy="6148070"/>
          </a:xfrm>
          <a:prstGeom prst="rect">
            <a:avLst/>
          </a:prstGeom>
        </p:spPr>
      </p:pic>
      <p:pic>
        <p:nvPicPr>
          <p:cNvPr id="20" name="Picture 19" descr="A picture containing chart, pie chart&#10;&#10;Description automatically generated">
            <a:extLst>
              <a:ext uri="{FF2B5EF4-FFF2-40B4-BE49-F238E27FC236}">
                <a16:creationId xmlns:a16="http://schemas.microsoft.com/office/drawing/2014/main" id="{6428F8B5-43DB-4221-9F70-CBD5149D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172" y="2073242"/>
            <a:ext cx="1277049" cy="1285506"/>
          </a:xfrm>
          <a:prstGeom prst="rect">
            <a:avLst/>
          </a:prstGeom>
        </p:spPr>
      </p:pic>
      <p:pic>
        <p:nvPicPr>
          <p:cNvPr id="30" name="Picture 29" descr="A picture containing chart&#10;&#10;Description automatically generated">
            <a:extLst>
              <a:ext uri="{FF2B5EF4-FFF2-40B4-BE49-F238E27FC236}">
                <a16:creationId xmlns:a16="http://schemas.microsoft.com/office/drawing/2014/main" id="{9B8DF358-CBE5-4C06-916B-98FBB27BB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8223" y="4265194"/>
            <a:ext cx="1268231" cy="1276629"/>
          </a:xfrm>
          <a:prstGeom prst="rect">
            <a:avLst/>
          </a:prstGeom>
        </p:spPr>
      </p:pic>
      <p:pic>
        <p:nvPicPr>
          <p:cNvPr id="39" name="Picture 38" descr="A picture containing chart&#10;&#10;Description automatically generated">
            <a:extLst>
              <a:ext uri="{FF2B5EF4-FFF2-40B4-BE49-F238E27FC236}">
                <a16:creationId xmlns:a16="http://schemas.microsoft.com/office/drawing/2014/main" id="{F9FCC621-4BEC-41B6-87E8-FE24442AB1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4455" y="1944286"/>
            <a:ext cx="1277049" cy="1285505"/>
          </a:xfrm>
          <a:prstGeom prst="rect">
            <a:avLst/>
          </a:prstGeom>
        </p:spPr>
      </p:pic>
    </p:spTree>
    <p:extLst>
      <p:ext uri="{BB962C8B-B14F-4D97-AF65-F5344CB8AC3E}">
        <p14:creationId xmlns:p14="http://schemas.microsoft.com/office/powerpoint/2010/main" val="6107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CE8B1F-8954-4052-B74C-0659B6EB6ED1}"/>
              </a:ext>
            </a:extLst>
          </p:cNvPr>
          <p:cNvSpPr txBox="1"/>
          <p:nvPr/>
        </p:nvSpPr>
        <p:spPr>
          <a:xfrm>
            <a:off x="0" y="4420705"/>
            <a:ext cx="12192000" cy="338554"/>
          </a:xfrm>
          <a:prstGeom prst="rect">
            <a:avLst/>
          </a:prstGeom>
          <a:noFill/>
        </p:spPr>
        <p:txBody>
          <a:bodyPr wrap="square" rtlCol="0">
            <a:spAutoFit/>
          </a:bodyPr>
          <a:lstStyle/>
          <a:p>
            <a:r>
              <a:rPr lang="en-US" sz="1600" dirty="0">
                <a:latin typeface="Quicksand" pitchFamily="2" charset="0"/>
              </a:rPr>
              <a:t>Generally, the more developed a country is, the sector that will consume the most water is….This is proven by the examples…</a:t>
            </a:r>
          </a:p>
        </p:txBody>
      </p:sp>
      <p:sp>
        <p:nvSpPr>
          <p:cNvPr id="4" name="TextBox 3">
            <a:extLst>
              <a:ext uri="{FF2B5EF4-FFF2-40B4-BE49-F238E27FC236}">
                <a16:creationId xmlns:a16="http://schemas.microsoft.com/office/drawing/2014/main" id="{813A49AE-4B29-4883-B42C-2968279CF992}"/>
              </a:ext>
            </a:extLst>
          </p:cNvPr>
          <p:cNvSpPr txBox="1"/>
          <p:nvPr/>
        </p:nvSpPr>
        <p:spPr>
          <a:xfrm>
            <a:off x="291992" y="4723089"/>
            <a:ext cx="11455507" cy="584775"/>
          </a:xfrm>
          <a:prstGeom prst="rect">
            <a:avLst/>
          </a:prstGeom>
          <a:noFill/>
        </p:spPr>
        <p:txBody>
          <a:bodyPr wrap="square" rtlCol="0">
            <a:spAutoFit/>
          </a:bodyPr>
          <a:lstStyle/>
          <a:p>
            <a:r>
              <a:rPr lang="en-US" sz="1600" b="1" i="1" dirty="0">
                <a:solidFill>
                  <a:schemeClr val="accent2"/>
                </a:solidFill>
                <a:latin typeface="Quicksand" pitchFamily="2" charset="0"/>
              </a:rPr>
              <a:t>… Industry. This is proven by the example of the UK where 75% of water is used by Industry. Likewise, but to a lesser extent, industry is the sector that uses the most water in USA (46%) </a:t>
            </a:r>
          </a:p>
        </p:txBody>
      </p:sp>
      <p:sp>
        <p:nvSpPr>
          <p:cNvPr id="5" name="TextBox 4">
            <a:extLst>
              <a:ext uri="{FF2B5EF4-FFF2-40B4-BE49-F238E27FC236}">
                <a16:creationId xmlns:a16="http://schemas.microsoft.com/office/drawing/2014/main" id="{DD38B78E-B9F9-4EB7-9157-1A6278E3C0FA}"/>
              </a:ext>
            </a:extLst>
          </p:cNvPr>
          <p:cNvSpPr txBox="1"/>
          <p:nvPr/>
        </p:nvSpPr>
        <p:spPr>
          <a:xfrm>
            <a:off x="21880" y="5373198"/>
            <a:ext cx="11303000" cy="338554"/>
          </a:xfrm>
          <a:prstGeom prst="rect">
            <a:avLst/>
          </a:prstGeom>
          <a:noFill/>
        </p:spPr>
        <p:txBody>
          <a:bodyPr wrap="square" rtlCol="0">
            <a:spAutoFit/>
          </a:bodyPr>
          <a:lstStyle/>
          <a:p>
            <a:r>
              <a:rPr lang="en-US" sz="1600" dirty="0">
                <a:latin typeface="Quicksand" pitchFamily="2" charset="0"/>
              </a:rPr>
              <a:t>Less developed countries use the majority of water for… This is proven by the examples of..</a:t>
            </a:r>
          </a:p>
        </p:txBody>
      </p:sp>
      <p:sp>
        <p:nvSpPr>
          <p:cNvPr id="6" name="TextBox 5">
            <a:extLst>
              <a:ext uri="{FF2B5EF4-FFF2-40B4-BE49-F238E27FC236}">
                <a16:creationId xmlns:a16="http://schemas.microsoft.com/office/drawing/2014/main" id="{3B19069E-80F4-4018-967D-711A26871166}"/>
              </a:ext>
            </a:extLst>
          </p:cNvPr>
          <p:cNvSpPr txBox="1"/>
          <p:nvPr/>
        </p:nvSpPr>
        <p:spPr>
          <a:xfrm>
            <a:off x="291992" y="5641574"/>
            <a:ext cx="11455508" cy="584775"/>
          </a:xfrm>
          <a:prstGeom prst="rect">
            <a:avLst/>
          </a:prstGeom>
          <a:noFill/>
        </p:spPr>
        <p:txBody>
          <a:bodyPr wrap="square" rtlCol="0">
            <a:spAutoFit/>
          </a:bodyPr>
          <a:lstStyle/>
          <a:p>
            <a:r>
              <a:rPr lang="en-US" sz="1600" b="1" i="1" dirty="0">
                <a:solidFill>
                  <a:schemeClr val="accent2"/>
                </a:solidFill>
                <a:latin typeface="Quicksand" pitchFamily="2" charset="0"/>
              </a:rPr>
              <a:t>… agriculture. This is proven by the example of Mali where 90% of water use is focused on farming. Likewise, India uses over 4/5 of its water on agriculture. </a:t>
            </a:r>
          </a:p>
        </p:txBody>
      </p:sp>
      <p:sp>
        <p:nvSpPr>
          <p:cNvPr id="7" name="TextBox 6">
            <a:extLst>
              <a:ext uri="{FF2B5EF4-FFF2-40B4-BE49-F238E27FC236}">
                <a16:creationId xmlns:a16="http://schemas.microsoft.com/office/drawing/2014/main" id="{50F67D68-40D6-438A-8D0D-78410ED80E0A}"/>
              </a:ext>
            </a:extLst>
          </p:cNvPr>
          <p:cNvSpPr txBox="1"/>
          <p:nvPr/>
        </p:nvSpPr>
        <p:spPr>
          <a:xfrm>
            <a:off x="21880" y="6254120"/>
            <a:ext cx="11303000" cy="338554"/>
          </a:xfrm>
          <a:prstGeom prst="rect">
            <a:avLst/>
          </a:prstGeom>
          <a:noFill/>
        </p:spPr>
        <p:txBody>
          <a:bodyPr wrap="square" rtlCol="0">
            <a:spAutoFit/>
          </a:bodyPr>
          <a:lstStyle/>
          <a:p>
            <a:r>
              <a:rPr lang="en-US" sz="1600" dirty="0">
                <a:latin typeface="Quicksand" pitchFamily="2" charset="0"/>
              </a:rPr>
              <a:t>One sector that never uses more than a quarter of a country’s water use is….</a:t>
            </a:r>
          </a:p>
        </p:txBody>
      </p:sp>
      <p:sp>
        <p:nvSpPr>
          <p:cNvPr id="8" name="TextBox 7">
            <a:extLst>
              <a:ext uri="{FF2B5EF4-FFF2-40B4-BE49-F238E27FC236}">
                <a16:creationId xmlns:a16="http://schemas.microsoft.com/office/drawing/2014/main" id="{670C2F3A-8534-48F1-8251-35224CAEBFFE}"/>
              </a:ext>
            </a:extLst>
          </p:cNvPr>
          <p:cNvSpPr txBox="1"/>
          <p:nvPr/>
        </p:nvSpPr>
        <p:spPr>
          <a:xfrm>
            <a:off x="291992" y="6498587"/>
            <a:ext cx="2727833" cy="338554"/>
          </a:xfrm>
          <a:prstGeom prst="rect">
            <a:avLst/>
          </a:prstGeom>
          <a:noFill/>
        </p:spPr>
        <p:txBody>
          <a:bodyPr wrap="square" rtlCol="0">
            <a:spAutoFit/>
          </a:bodyPr>
          <a:lstStyle/>
          <a:p>
            <a:r>
              <a:rPr lang="en-US" sz="1600" b="1" i="1" dirty="0">
                <a:solidFill>
                  <a:schemeClr val="accent2"/>
                </a:solidFill>
                <a:latin typeface="Quicksand" pitchFamily="2" charset="0"/>
              </a:rPr>
              <a:t>… The domestic sector. </a:t>
            </a:r>
          </a:p>
        </p:txBody>
      </p:sp>
      <p:sp>
        <p:nvSpPr>
          <p:cNvPr id="9" name="TextBox 8">
            <a:extLst>
              <a:ext uri="{FF2B5EF4-FFF2-40B4-BE49-F238E27FC236}">
                <a16:creationId xmlns:a16="http://schemas.microsoft.com/office/drawing/2014/main" id="{6E2D7A01-94CB-4D8E-961A-CFC30E37884B}"/>
              </a:ext>
            </a:extLst>
          </p:cNvPr>
          <p:cNvSpPr txBox="1"/>
          <p:nvPr/>
        </p:nvSpPr>
        <p:spPr>
          <a:xfrm>
            <a:off x="1421546" y="-48908"/>
            <a:ext cx="9797143" cy="461665"/>
          </a:xfrm>
          <a:prstGeom prst="rect">
            <a:avLst/>
          </a:prstGeom>
          <a:noFill/>
        </p:spPr>
        <p:txBody>
          <a:bodyPr wrap="square" rtlCol="0">
            <a:spAutoFit/>
          </a:bodyPr>
          <a:lstStyle/>
          <a:p>
            <a:pPr algn="ctr"/>
            <a:r>
              <a:rPr lang="en-US" sz="2400" b="1" u="sng" dirty="0">
                <a:latin typeface="Quicksand" pitchFamily="2" charset="0"/>
              </a:rPr>
              <a:t>How do countries at different levels of development use water?</a:t>
            </a:r>
          </a:p>
        </p:txBody>
      </p:sp>
      <p:pic>
        <p:nvPicPr>
          <p:cNvPr id="11" name="Picture 10" descr="Calendar, map&#10;&#10;Description automatically generated">
            <a:extLst>
              <a:ext uri="{FF2B5EF4-FFF2-40B4-BE49-F238E27FC236}">
                <a16:creationId xmlns:a16="http://schemas.microsoft.com/office/drawing/2014/main" id="{73BE685C-5041-4E7A-BA64-E2AF1964DA5B}"/>
              </a:ext>
            </a:extLst>
          </p:cNvPr>
          <p:cNvPicPr>
            <a:picLocks noChangeAspect="1"/>
          </p:cNvPicPr>
          <p:nvPr/>
        </p:nvPicPr>
        <p:blipFill rotWithShape="1">
          <a:blip r:embed="rId2">
            <a:extLst>
              <a:ext uri="{28A0092B-C50C-407E-A947-70E740481C1C}">
                <a14:useLocalDpi xmlns:a14="http://schemas.microsoft.com/office/drawing/2010/main" val="0"/>
              </a:ext>
            </a:extLst>
          </a:blip>
          <a:srcRect l="1105" t="31259" r="1072" b="13726"/>
          <a:stretch/>
        </p:blipFill>
        <p:spPr>
          <a:xfrm>
            <a:off x="860612" y="380586"/>
            <a:ext cx="10886888" cy="4008793"/>
          </a:xfrm>
          <a:prstGeom prst="rect">
            <a:avLst/>
          </a:prstGeom>
        </p:spPr>
      </p:pic>
    </p:spTree>
    <p:extLst>
      <p:ext uri="{BB962C8B-B14F-4D97-AF65-F5344CB8AC3E}">
        <p14:creationId xmlns:p14="http://schemas.microsoft.com/office/powerpoint/2010/main" val="15670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C2B0501-FCEB-44A4-9393-2A83BAB8C1E0}">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27618</TotalTime>
  <Words>4913</Words>
  <Application>Microsoft Office PowerPoint</Application>
  <PresentationFormat>Widescreen</PresentationFormat>
  <Paragraphs>470</Paragraphs>
  <Slides>28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 Light</vt:lpstr>
      <vt:lpstr>Quicksand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Allatt</dc:creator>
  <cp:lastModifiedBy>RINTOUL Brooke [Narrogin Senior High School]</cp:lastModifiedBy>
  <cp:revision>207</cp:revision>
  <dcterms:created xsi:type="dcterms:W3CDTF">2019-07-24T05:29:00Z</dcterms:created>
  <dcterms:modified xsi:type="dcterms:W3CDTF">2024-02-21T10:26:54Z</dcterms:modified>
</cp:coreProperties>
</file>